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Lst>
  <p:notesMasterIdLst>
    <p:notesMasterId r:id="rId53"/>
  </p:notesMasterIdLst>
  <p:handoutMasterIdLst>
    <p:handoutMasterId r:id="rId54"/>
  </p:handoutMasterIdLst>
  <p:sldIdLst>
    <p:sldId id="290" r:id="rId5"/>
    <p:sldId id="314" r:id="rId6"/>
    <p:sldId id="335" r:id="rId7"/>
    <p:sldId id="336" r:id="rId8"/>
    <p:sldId id="339" r:id="rId9"/>
    <p:sldId id="337" r:id="rId10"/>
    <p:sldId id="340" r:id="rId11"/>
    <p:sldId id="341" r:id="rId12"/>
    <p:sldId id="342" r:id="rId13"/>
    <p:sldId id="348" r:id="rId14"/>
    <p:sldId id="347" r:id="rId15"/>
    <p:sldId id="343" r:id="rId16"/>
    <p:sldId id="344" r:id="rId17"/>
    <p:sldId id="346" r:id="rId18"/>
    <p:sldId id="373" r:id="rId19"/>
    <p:sldId id="345" r:id="rId20"/>
    <p:sldId id="364" r:id="rId21"/>
    <p:sldId id="349" r:id="rId22"/>
    <p:sldId id="350" r:id="rId23"/>
    <p:sldId id="351" r:id="rId24"/>
    <p:sldId id="352" r:id="rId25"/>
    <p:sldId id="353" r:id="rId26"/>
    <p:sldId id="354" r:id="rId27"/>
    <p:sldId id="355" r:id="rId28"/>
    <p:sldId id="356" r:id="rId29"/>
    <p:sldId id="357" r:id="rId30"/>
    <p:sldId id="359" r:id="rId31"/>
    <p:sldId id="358" r:id="rId32"/>
    <p:sldId id="360" r:id="rId33"/>
    <p:sldId id="361" r:id="rId34"/>
    <p:sldId id="362" r:id="rId35"/>
    <p:sldId id="363" r:id="rId36"/>
    <p:sldId id="365" r:id="rId37"/>
    <p:sldId id="366" r:id="rId38"/>
    <p:sldId id="367" r:id="rId39"/>
    <p:sldId id="374" r:id="rId40"/>
    <p:sldId id="369" r:id="rId41"/>
    <p:sldId id="371" r:id="rId42"/>
    <p:sldId id="370" r:id="rId43"/>
    <p:sldId id="375" r:id="rId44"/>
    <p:sldId id="377" r:id="rId45"/>
    <p:sldId id="378" r:id="rId46"/>
    <p:sldId id="379" r:id="rId47"/>
    <p:sldId id="380" r:id="rId48"/>
    <p:sldId id="376" r:id="rId49"/>
    <p:sldId id="372" r:id="rId50"/>
    <p:sldId id="368" r:id="rId51"/>
    <p:sldId id="338" r:id="rId52"/>
  </p:sldIdLst>
  <p:sldSz cx="9144000" cy="5143500" type="screen16x9"/>
  <p:notesSz cx="6669088" cy="9928225"/>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80BFA01C-CD74-7845-B021-672224978863}">
          <p14:sldIdLst>
            <p14:sldId id="290"/>
            <p14:sldId id="314"/>
            <p14:sldId id="335"/>
            <p14:sldId id="336"/>
            <p14:sldId id="339"/>
            <p14:sldId id="337"/>
            <p14:sldId id="340"/>
            <p14:sldId id="341"/>
            <p14:sldId id="342"/>
            <p14:sldId id="348"/>
            <p14:sldId id="347"/>
            <p14:sldId id="343"/>
            <p14:sldId id="344"/>
            <p14:sldId id="346"/>
            <p14:sldId id="373"/>
            <p14:sldId id="345"/>
            <p14:sldId id="364"/>
            <p14:sldId id="349"/>
            <p14:sldId id="350"/>
            <p14:sldId id="351"/>
            <p14:sldId id="352"/>
            <p14:sldId id="353"/>
            <p14:sldId id="354"/>
            <p14:sldId id="355"/>
            <p14:sldId id="356"/>
            <p14:sldId id="357"/>
            <p14:sldId id="359"/>
            <p14:sldId id="358"/>
            <p14:sldId id="360"/>
            <p14:sldId id="361"/>
            <p14:sldId id="362"/>
            <p14:sldId id="363"/>
            <p14:sldId id="365"/>
            <p14:sldId id="366"/>
            <p14:sldId id="367"/>
            <p14:sldId id="374"/>
            <p14:sldId id="369"/>
            <p14:sldId id="371"/>
            <p14:sldId id="370"/>
            <p14:sldId id="375"/>
            <p14:sldId id="377"/>
            <p14:sldId id="378"/>
            <p14:sldId id="379"/>
            <p14:sldId id="380"/>
            <p14:sldId id="376"/>
            <p14:sldId id="372"/>
            <p14:sldId id="368"/>
            <p14:sldId id="33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15" autoAdjust="0"/>
    <p:restoredTop sz="83056" autoAdjust="0"/>
  </p:normalViewPr>
  <p:slideViewPr>
    <p:cSldViewPr snapToGrid="0" snapToObjects="1">
      <p:cViewPr varScale="1">
        <p:scale>
          <a:sx n="125" d="100"/>
          <a:sy n="125" d="100"/>
        </p:scale>
        <p:origin x="480" y="168"/>
      </p:cViewPr>
      <p:guideLst>
        <p:guide orient="horz" pos="1620"/>
        <p:guide pos="2880"/>
      </p:guideLst>
    </p:cSldViewPr>
  </p:slideViewPr>
  <p:outlineViewPr>
    <p:cViewPr>
      <p:scale>
        <a:sx n="33" d="100"/>
        <a:sy n="33" d="100"/>
      </p:scale>
      <p:origin x="0" y="514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A744D-0003-134A-92B3-F3D8CF0C5BAD}" type="doc">
      <dgm:prSet loTypeId="urn:microsoft.com/office/officeart/2005/8/layout/process5" loCatId="process" qsTypeId="urn:microsoft.com/office/officeart/2005/8/quickstyle/simple2" qsCatId="simple" csTypeId="urn:microsoft.com/office/officeart/2005/8/colors/accent4_2" csCatId="accent4" phldr="1"/>
      <dgm:spPr/>
      <dgm:t>
        <a:bodyPr/>
        <a:lstStyle/>
        <a:p>
          <a:endParaRPr lang="en-GB"/>
        </a:p>
      </dgm:t>
    </dgm:pt>
    <dgm:pt modelId="{8BA1A130-0FF7-EA49-83D5-FAB2F2658444}">
      <dgm:prSet custT="1"/>
      <dgm:spPr>
        <a:solidFill>
          <a:srgbClr val="C00000"/>
        </a:solidFill>
      </dgm:spPr>
      <dgm:t>
        <a:bodyPr/>
        <a:lstStyle/>
        <a:p>
          <a:r>
            <a:rPr lang="de-DE" sz="1000"/>
            <a:t>Week 7 (CW 43)</a:t>
          </a:r>
        </a:p>
      </dgm:t>
    </dgm:pt>
    <dgm:pt modelId="{B584B40F-6455-8D43-A5C9-CCA57ADC8F74}" type="parTrans" cxnId="{DA61436E-62DF-4B43-B4DA-3C76588C8C3C}">
      <dgm:prSet/>
      <dgm:spPr/>
      <dgm:t>
        <a:bodyPr/>
        <a:lstStyle/>
        <a:p>
          <a:endParaRPr lang="en-GB" sz="2000"/>
        </a:p>
      </dgm:t>
    </dgm:pt>
    <dgm:pt modelId="{E69800F1-45F0-C24D-939E-B1150052814D}" type="sibTrans" cxnId="{DA61436E-62DF-4B43-B4DA-3C76588C8C3C}">
      <dgm:prSet custT="1"/>
      <dgm:spPr/>
      <dgm:t>
        <a:bodyPr/>
        <a:lstStyle/>
        <a:p>
          <a:endParaRPr lang="en-GB" sz="800"/>
        </a:p>
      </dgm:t>
    </dgm:pt>
    <dgm:pt modelId="{3CA0E90A-3E25-DA41-B0DF-7E73B31247DE}">
      <dgm:prSet custT="1"/>
      <dgm:spPr>
        <a:solidFill>
          <a:srgbClr val="C00000"/>
        </a:solidFill>
      </dgm:spPr>
      <dgm:t>
        <a:bodyPr/>
        <a:lstStyle/>
        <a:p>
          <a:r>
            <a:rPr lang="de-DE" sz="900" dirty="0" err="1"/>
            <a:t>Scrum</a:t>
          </a:r>
          <a:r>
            <a:rPr lang="de-DE" sz="900" dirty="0"/>
            <a:t> Intro / </a:t>
          </a:r>
          <a:r>
            <a:rPr lang="de-DE" sz="900" dirty="0" err="1"/>
            <a:t>Rerun</a:t>
          </a:r>
          <a:r>
            <a:rPr lang="de-DE" sz="900" dirty="0"/>
            <a:t> (</a:t>
          </a:r>
          <a:r>
            <a:rPr lang="de-DE" sz="900" dirty="0" err="1"/>
            <a:t>Friday</a:t>
          </a:r>
          <a:r>
            <a:rPr lang="de-DE" sz="900" dirty="0"/>
            <a:t>)</a:t>
          </a:r>
        </a:p>
      </dgm:t>
    </dgm:pt>
    <dgm:pt modelId="{C522E186-F7E5-724B-A7A9-A8C2C601EF34}" type="parTrans" cxnId="{52F8A443-6EFE-3943-A283-C7371C858E44}">
      <dgm:prSet/>
      <dgm:spPr/>
      <dgm:t>
        <a:bodyPr/>
        <a:lstStyle/>
        <a:p>
          <a:endParaRPr lang="en-GB" sz="2000"/>
        </a:p>
      </dgm:t>
    </dgm:pt>
    <dgm:pt modelId="{AFE768E2-1D63-CB46-B8FE-E0C7569E8A21}" type="sibTrans" cxnId="{52F8A443-6EFE-3943-A283-C7371C858E44}">
      <dgm:prSet/>
      <dgm:spPr/>
      <dgm:t>
        <a:bodyPr/>
        <a:lstStyle/>
        <a:p>
          <a:endParaRPr lang="en-GB" sz="2000"/>
        </a:p>
      </dgm:t>
    </dgm:pt>
    <dgm:pt modelId="{5EF94E17-43AF-274D-BD37-0DEDC841EAA1}">
      <dgm:prSet custT="1"/>
      <dgm:spPr>
        <a:solidFill>
          <a:srgbClr val="C00000"/>
        </a:solidFill>
      </dgm:spPr>
      <dgm:t>
        <a:bodyPr/>
        <a:lstStyle/>
        <a:p>
          <a:r>
            <a:rPr lang="de-DE" sz="900" dirty="0" err="1"/>
            <a:t>Getting</a:t>
          </a:r>
          <a:r>
            <a:rPr lang="de-DE" sz="900" dirty="0"/>
            <a:t> </a:t>
          </a:r>
          <a:r>
            <a:rPr lang="de-DE" sz="900" dirty="0" err="1"/>
            <a:t>familiar</a:t>
          </a:r>
          <a:r>
            <a:rPr lang="de-DE" sz="900" dirty="0"/>
            <a:t> </a:t>
          </a:r>
          <a:r>
            <a:rPr lang="de-DE" sz="900" dirty="0" err="1"/>
            <a:t>with</a:t>
          </a:r>
          <a:r>
            <a:rPr lang="de-DE" sz="900" dirty="0"/>
            <a:t> </a:t>
          </a:r>
          <a:r>
            <a:rPr lang="de-DE" sz="900" dirty="0" err="1"/>
            <a:t>the</a:t>
          </a:r>
          <a:r>
            <a:rPr lang="de-DE" sz="900" dirty="0"/>
            <a:t> </a:t>
          </a:r>
          <a:r>
            <a:rPr lang="de-DE" sz="900" dirty="0" err="1"/>
            <a:t>case</a:t>
          </a:r>
          <a:endParaRPr lang="de-DE" sz="800" dirty="0"/>
        </a:p>
      </dgm:t>
    </dgm:pt>
    <dgm:pt modelId="{11482624-895D-1948-AADA-8E3CB5C17AA3}" type="parTrans" cxnId="{F9015C1F-B5F5-EA49-ADD9-8BBF6BB80819}">
      <dgm:prSet/>
      <dgm:spPr/>
      <dgm:t>
        <a:bodyPr/>
        <a:lstStyle/>
        <a:p>
          <a:endParaRPr lang="en-GB" sz="2000"/>
        </a:p>
      </dgm:t>
    </dgm:pt>
    <dgm:pt modelId="{D4BB1C2E-0FD7-444E-82C2-C485C7C9C60A}" type="sibTrans" cxnId="{F9015C1F-B5F5-EA49-ADD9-8BBF6BB80819}">
      <dgm:prSet/>
      <dgm:spPr/>
      <dgm:t>
        <a:bodyPr/>
        <a:lstStyle/>
        <a:p>
          <a:endParaRPr lang="en-GB" sz="2000"/>
        </a:p>
      </dgm:t>
    </dgm:pt>
    <dgm:pt modelId="{36A52652-0CDD-1449-8114-4163D4A8B19C}">
      <dgm:prSet custT="1"/>
      <dgm:spPr/>
      <dgm:t>
        <a:bodyPr/>
        <a:lstStyle/>
        <a:p>
          <a:r>
            <a:rPr lang="de-DE" sz="1000"/>
            <a:t>Project Week (CW 44)</a:t>
          </a:r>
        </a:p>
      </dgm:t>
    </dgm:pt>
    <dgm:pt modelId="{A0E6F45B-A419-FF43-BAFB-2102B962317B}" type="parTrans" cxnId="{FC1EE835-FBF6-B642-B8B7-F74AE6A32AAB}">
      <dgm:prSet/>
      <dgm:spPr/>
      <dgm:t>
        <a:bodyPr/>
        <a:lstStyle/>
        <a:p>
          <a:endParaRPr lang="en-GB" sz="2000"/>
        </a:p>
      </dgm:t>
    </dgm:pt>
    <dgm:pt modelId="{6032A071-B250-2D46-9009-E3C397A79BEA}" type="sibTrans" cxnId="{FC1EE835-FBF6-B642-B8B7-F74AE6A32AAB}">
      <dgm:prSet custT="1"/>
      <dgm:spPr/>
      <dgm:t>
        <a:bodyPr/>
        <a:lstStyle/>
        <a:p>
          <a:endParaRPr lang="en-GB" sz="800"/>
        </a:p>
      </dgm:t>
    </dgm:pt>
    <dgm:pt modelId="{20ECC3E1-A639-0446-B58E-5B218CD8EB5A}">
      <dgm:prSet custT="1"/>
      <dgm:spPr/>
      <dgm:t>
        <a:bodyPr/>
        <a:lstStyle/>
        <a:p>
          <a:r>
            <a:rPr lang="de-DE" sz="800"/>
            <a:t>Getting familiar with the case</a:t>
          </a:r>
        </a:p>
      </dgm:t>
    </dgm:pt>
    <dgm:pt modelId="{860D4C06-CF91-C740-B7A4-26042D496723}" type="parTrans" cxnId="{3D280FC5-FD59-2A49-ADD6-0B6638565B63}">
      <dgm:prSet/>
      <dgm:spPr/>
      <dgm:t>
        <a:bodyPr/>
        <a:lstStyle/>
        <a:p>
          <a:endParaRPr lang="en-GB" sz="2000"/>
        </a:p>
      </dgm:t>
    </dgm:pt>
    <dgm:pt modelId="{FD70A137-3244-FC46-8887-7AEA26E1DD4F}" type="sibTrans" cxnId="{3D280FC5-FD59-2A49-ADD6-0B6638565B63}">
      <dgm:prSet/>
      <dgm:spPr/>
      <dgm:t>
        <a:bodyPr/>
        <a:lstStyle/>
        <a:p>
          <a:endParaRPr lang="en-GB" sz="2000"/>
        </a:p>
      </dgm:t>
    </dgm:pt>
    <dgm:pt modelId="{83059D7E-B509-E84E-BFCF-375EB2E84450}">
      <dgm:prSet custT="1"/>
      <dgm:spPr/>
      <dgm:t>
        <a:bodyPr/>
        <a:lstStyle/>
        <a:p>
          <a:r>
            <a:rPr lang="de-DE" sz="800"/>
            <a:t>Create first draft SRS</a:t>
          </a:r>
        </a:p>
      </dgm:t>
    </dgm:pt>
    <dgm:pt modelId="{559071F0-62FC-2A43-B68D-206D5F9CD877}" type="parTrans" cxnId="{7941FBF9-07EE-3742-A058-417D873A9F01}">
      <dgm:prSet/>
      <dgm:spPr/>
      <dgm:t>
        <a:bodyPr/>
        <a:lstStyle/>
        <a:p>
          <a:endParaRPr lang="en-GB" sz="2000"/>
        </a:p>
      </dgm:t>
    </dgm:pt>
    <dgm:pt modelId="{C0CBB601-947F-484B-9FF6-1D6B0A1033A9}" type="sibTrans" cxnId="{7941FBF9-07EE-3742-A058-417D873A9F01}">
      <dgm:prSet/>
      <dgm:spPr/>
      <dgm:t>
        <a:bodyPr/>
        <a:lstStyle/>
        <a:p>
          <a:endParaRPr lang="en-GB" sz="2000"/>
        </a:p>
      </dgm:t>
    </dgm:pt>
    <dgm:pt modelId="{0E4003FA-1782-9A43-9F51-C51968F91A31}">
      <dgm:prSet custT="1"/>
      <dgm:spPr/>
      <dgm:t>
        <a:bodyPr/>
        <a:lstStyle/>
        <a:p>
          <a:r>
            <a:rPr lang="de-DE" sz="800"/>
            <a:t>Create first draft high level design</a:t>
          </a:r>
        </a:p>
      </dgm:t>
    </dgm:pt>
    <dgm:pt modelId="{8702B665-8F25-5B4F-9BE7-6DE93B74C309}" type="parTrans" cxnId="{0297C3CA-0EB3-F242-981D-4D005F4E8E94}">
      <dgm:prSet/>
      <dgm:spPr/>
      <dgm:t>
        <a:bodyPr/>
        <a:lstStyle/>
        <a:p>
          <a:endParaRPr lang="en-GB" sz="2000"/>
        </a:p>
      </dgm:t>
    </dgm:pt>
    <dgm:pt modelId="{6B4D6114-A120-5E47-AEE1-FDAE02C48280}" type="sibTrans" cxnId="{0297C3CA-0EB3-F242-981D-4D005F4E8E94}">
      <dgm:prSet/>
      <dgm:spPr/>
      <dgm:t>
        <a:bodyPr/>
        <a:lstStyle/>
        <a:p>
          <a:endParaRPr lang="en-GB" sz="2000"/>
        </a:p>
      </dgm:t>
    </dgm:pt>
    <dgm:pt modelId="{ABFF2853-008E-CC41-AFD9-5D1527600E47}">
      <dgm:prSet custT="1"/>
      <dgm:spPr/>
      <dgm:t>
        <a:bodyPr/>
        <a:lstStyle/>
        <a:p>
          <a:r>
            <a:rPr lang="de-DE" sz="800" dirty="0" err="1"/>
            <a:t>Deliverable</a:t>
          </a:r>
          <a:r>
            <a:rPr lang="de-DE" sz="800" dirty="0"/>
            <a:t>: SRS-</a:t>
          </a:r>
          <a:r>
            <a:rPr lang="de-DE" sz="800" dirty="0" err="1"/>
            <a:t>draft</a:t>
          </a:r>
          <a:r>
            <a:rPr lang="de-DE" sz="800" dirty="0"/>
            <a:t> in </a:t>
          </a:r>
          <a:r>
            <a:rPr lang="de-DE" sz="800" dirty="0" err="1"/>
            <a:t>groups</a:t>
          </a:r>
          <a:r>
            <a:rPr lang="de-DE" sz="800" dirty="0"/>
            <a:t> </a:t>
          </a:r>
          <a:r>
            <a:rPr lang="de-DE" sz="800" dirty="0" err="1"/>
            <a:t>repository</a:t>
          </a:r>
          <a:endParaRPr lang="de-DE" sz="800" dirty="0"/>
        </a:p>
      </dgm:t>
    </dgm:pt>
    <dgm:pt modelId="{61E4984D-B700-704A-8B37-D8349E8C792A}" type="parTrans" cxnId="{AF5E7471-8E8E-004D-A8FE-39EE1FC368DB}">
      <dgm:prSet/>
      <dgm:spPr/>
      <dgm:t>
        <a:bodyPr/>
        <a:lstStyle/>
        <a:p>
          <a:endParaRPr lang="en-GB" sz="2000"/>
        </a:p>
      </dgm:t>
    </dgm:pt>
    <dgm:pt modelId="{C6D6D070-39C6-A94D-ABD3-B7B5CD4E2B63}" type="sibTrans" cxnId="{AF5E7471-8E8E-004D-A8FE-39EE1FC368DB}">
      <dgm:prSet/>
      <dgm:spPr/>
      <dgm:t>
        <a:bodyPr/>
        <a:lstStyle/>
        <a:p>
          <a:endParaRPr lang="en-GB" sz="2000"/>
        </a:p>
      </dgm:t>
    </dgm:pt>
    <dgm:pt modelId="{BC6FEC71-9EF4-BD4D-9C7E-DD9538582E41}">
      <dgm:prSet custT="1"/>
      <dgm:spPr/>
      <dgm:t>
        <a:bodyPr/>
        <a:lstStyle/>
        <a:p>
          <a:r>
            <a:rPr lang="de-DE" sz="1000"/>
            <a:t>Week 8 (CW 45) – 1st Sprint</a:t>
          </a:r>
        </a:p>
      </dgm:t>
    </dgm:pt>
    <dgm:pt modelId="{039AE32E-F4E6-7B4E-B631-E2CA38F88740}" type="parTrans" cxnId="{BB02D6AA-E7FE-8141-9A01-B2C3107F7F6C}">
      <dgm:prSet/>
      <dgm:spPr/>
      <dgm:t>
        <a:bodyPr/>
        <a:lstStyle/>
        <a:p>
          <a:endParaRPr lang="en-GB" sz="2000"/>
        </a:p>
      </dgm:t>
    </dgm:pt>
    <dgm:pt modelId="{2EC42BED-B94D-AF4B-B701-BD49434DEDA9}" type="sibTrans" cxnId="{BB02D6AA-E7FE-8141-9A01-B2C3107F7F6C}">
      <dgm:prSet custT="1"/>
      <dgm:spPr/>
      <dgm:t>
        <a:bodyPr/>
        <a:lstStyle/>
        <a:p>
          <a:endParaRPr lang="en-GB" sz="800"/>
        </a:p>
      </dgm:t>
    </dgm:pt>
    <dgm:pt modelId="{0804571B-FCCC-C941-933F-29141124980F}">
      <dgm:prSet custT="1"/>
      <dgm:spPr/>
      <dgm:t>
        <a:bodyPr/>
        <a:lstStyle/>
        <a:p>
          <a:r>
            <a:rPr lang="de-DE" sz="800" b="1"/>
            <a:t>Monday</a:t>
          </a:r>
          <a:r>
            <a:rPr lang="de-DE" sz="800"/>
            <a:t>: Planning Meeting</a:t>
          </a:r>
        </a:p>
      </dgm:t>
    </dgm:pt>
    <dgm:pt modelId="{8FE66149-1112-B546-ACD1-1DC83C1CF6BE}" type="parTrans" cxnId="{818890CD-9405-A14F-BE3B-CA9E66F46DFB}">
      <dgm:prSet/>
      <dgm:spPr/>
      <dgm:t>
        <a:bodyPr/>
        <a:lstStyle/>
        <a:p>
          <a:endParaRPr lang="en-GB" sz="2000"/>
        </a:p>
      </dgm:t>
    </dgm:pt>
    <dgm:pt modelId="{4177B02E-B03D-DD4A-B3CF-59B2B9F4ADD6}" type="sibTrans" cxnId="{818890CD-9405-A14F-BE3B-CA9E66F46DFB}">
      <dgm:prSet/>
      <dgm:spPr/>
      <dgm:t>
        <a:bodyPr/>
        <a:lstStyle/>
        <a:p>
          <a:endParaRPr lang="en-GB" sz="2000"/>
        </a:p>
      </dgm:t>
    </dgm:pt>
    <dgm:pt modelId="{6EAB8F33-C7D2-CD44-A728-318158A7ED21}">
      <dgm:prSet custT="1"/>
      <dgm:spPr/>
      <dgm:t>
        <a:bodyPr/>
        <a:lstStyle/>
        <a:p>
          <a:r>
            <a:rPr lang="de-DE" sz="800" b="1"/>
            <a:t>Friday</a:t>
          </a:r>
          <a:r>
            <a:rPr lang="de-DE" sz="800"/>
            <a:t>: Review Meeting (Demo)</a:t>
          </a:r>
        </a:p>
      </dgm:t>
    </dgm:pt>
    <dgm:pt modelId="{940465E1-B5CC-BC45-ACB4-2C32455527F8}" type="parTrans" cxnId="{FAE1197C-1FED-DF4B-825B-7358672CC9E8}">
      <dgm:prSet/>
      <dgm:spPr/>
      <dgm:t>
        <a:bodyPr/>
        <a:lstStyle/>
        <a:p>
          <a:endParaRPr lang="en-GB" sz="2000"/>
        </a:p>
      </dgm:t>
    </dgm:pt>
    <dgm:pt modelId="{6ABA204E-524F-DF40-81ED-E75A18001BBD}" type="sibTrans" cxnId="{FAE1197C-1FED-DF4B-825B-7358672CC9E8}">
      <dgm:prSet/>
      <dgm:spPr/>
      <dgm:t>
        <a:bodyPr/>
        <a:lstStyle/>
        <a:p>
          <a:endParaRPr lang="en-GB" sz="2000"/>
        </a:p>
      </dgm:t>
    </dgm:pt>
    <dgm:pt modelId="{4EAB554B-E0E8-5F49-9824-5B673C8C8AFE}">
      <dgm:prSet custT="1"/>
      <dgm:spPr/>
      <dgm:t>
        <a:bodyPr/>
        <a:lstStyle/>
        <a:p>
          <a:r>
            <a:rPr lang="de-DE" sz="1000"/>
            <a:t>Week 9 (CW 46) – 2nd Sprint</a:t>
          </a:r>
        </a:p>
      </dgm:t>
    </dgm:pt>
    <dgm:pt modelId="{48F22AB8-BF58-1D40-8C3D-FA9DD60BDFE4}" type="parTrans" cxnId="{99A69A0C-CAB2-4A45-B4AF-53D24916A4F7}">
      <dgm:prSet/>
      <dgm:spPr/>
      <dgm:t>
        <a:bodyPr/>
        <a:lstStyle/>
        <a:p>
          <a:endParaRPr lang="en-GB" sz="2000"/>
        </a:p>
      </dgm:t>
    </dgm:pt>
    <dgm:pt modelId="{6DC56C7F-98E2-2244-8962-B21E2C10B838}" type="sibTrans" cxnId="{99A69A0C-CAB2-4A45-B4AF-53D24916A4F7}">
      <dgm:prSet custT="1"/>
      <dgm:spPr/>
      <dgm:t>
        <a:bodyPr/>
        <a:lstStyle/>
        <a:p>
          <a:endParaRPr lang="en-GB" sz="800"/>
        </a:p>
      </dgm:t>
    </dgm:pt>
    <dgm:pt modelId="{F9E24D76-D112-1440-ADFC-352E4A484998}">
      <dgm:prSet custT="1"/>
      <dgm:spPr/>
      <dgm:t>
        <a:bodyPr/>
        <a:lstStyle/>
        <a:p>
          <a:r>
            <a:rPr lang="de-DE" sz="800" b="1"/>
            <a:t>Monday</a:t>
          </a:r>
          <a:r>
            <a:rPr lang="de-DE" sz="800"/>
            <a:t>: Planning Meeting</a:t>
          </a:r>
        </a:p>
      </dgm:t>
    </dgm:pt>
    <dgm:pt modelId="{ABB26DA7-EA28-934A-9FDC-52B68829E8CA}" type="parTrans" cxnId="{BFFF61AD-AE7C-0042-92E6-34BEAABA626A}">
      <dgm:prSet/>
      <dgm:spPr/>
      <dgm:t>
        <a:bodyPr/>
        <a:lstStyle/>
        <a:p>
          <a:endParaRPr lang="en-GB" sz="2000"/>
        </a:p>
      </dgm:t>
    </dgm:pt>
    <dgm:pt modelId="{7CB6C501-4BE2-7040-83FF-EF26160D6412}" type="sibTrans" cxnId="{BFFF61AD-AE7C-0042-92E6-34BEAABA626A}">
      <dgm:prSet/>
      <dgm:spPr/>
      <dgm:t>
        <a:bodyPr/>
        <a:lstStyle/>
        <a:p>
          <a:endParaRPr lang="en-GB" sz="2000"/>
        </a:p>
      </dgm:t>
    </dgm:pt>
    <dgm:pt modelId="{2F18BBA8-BB5D-CF46-A371-823DCE3A330A}">
      <dgm:prSet custT="1"/>
      <dgm:spPr/>
      <dgm:t>
        <a:bodyPr/>
        <a:lstStyle/>
        <a:p>
          <a:r>
            <a:rPr lang="de-DE" sz="800" b="1"/>
            <a:t>Friday</a:t>
          </a:r>
          <a:r>
            <a:rPr lang="de-DE" sz="800"/>
            <a:t>: Review Meeting (Demo)</a:t>
          </a:r>
        </a:p>
      </dgm:t>
    </dgm:pt>
    <dgm:pt modelId="{26188CE2-10A0-DE41-8D5D-9DA601D9208F}" type="parTrans" cxnId="{01CC3FB1-7A21-3746-8621-21F38AD37AD2}">
      <dgm:prSet/>
      <dgm:spPr/>
      <dgm:t>
        <a:bodyPr/>
        <a:lstStyle/>
        <a:p>
          <a:endParaRPr lang="en-GB" sz="2000"/>
        </a:p>
      </dgm:t>
    </dgm:pt>
    <dgm:pt modelId="{C6E2AA75-3841-5248-83AC-AC598A00732E}" type="sibTrans" cxnId="{01CC3FB1-7A21-3746-8621-21F38AD37AD2}">
      <dgm:prSet/>
      <dgm:spPr/>
      <dgm:t>
        <a:bodyPr/>
        <a:lstStyle/>
        <a:p>
          <a:endParaRPr lang="en-GB" sz="2000"/>
        </a:p>
      </dgm:t>
    </dgm:pt>
    <dgm:pt modelId="{D3F02E1F-EF76-5445-AFE6-7F8197FB5032}">
      <dgm:prSet custT="1"/>
      <dgm:spPr/>
      <dgm:t>
        <a:bodyPr/>
        <a:lstStyle/>
        <a:p>
          <a:r>
            <a:rPr lang="de-DE" sz="1000"/>
            <a:t>Week 10 (CW 47) – 3rd Sprint</a:t>
          </a:r>
        </a:p>
      </dgm:t>
    </dgm:pt>
    <dgm:pt modelId="{4A3DD2D2-0B70-B044-AD64-CCDCCBB489B1}" type="parTrans" cxnId="{41CD323D-8CFE-5A4E-BE38-25F49ADE9A0D}">
      <dgm:prSet/>
      <dgm:spPr/>
      <dgm:t>
        <a:bodyPr/>
        <a:lstStyle/>
        <a:p>
          <a:endParaRPr lang="en-GB" sz="2000"/>
        </a:p>
      </dgm:t>
    </dgm:pt>
    <dgm:pt modelId="{E95244FB-E48D-184B-9AA1-A742A19DDE2B}" type="sibTrans" cxnId="{41CD323D-8CFE-5A4E-BE38-25F49ADE9A0D}">
      <dgm:prSet custT="1"/>
      <dgm:spPr/>
      <dgm:t>
        <a:bodyPr/>
        <a:lstStyle/>
        <a:p>
          <a:endParaRPr lang="en-GB" sz="800"/>
        </a:p>
      </dgm:t>
    </dgm:pt>
    <dgm:pt modelId="{DC3F6855-1D47-1447-B270-32ECBCD572C9}">
      <dgm:prSet custT="1"/>
      <dgm:spPr/>
      <dgm:t>
        <a:bodyPr/>
        <a:lstStyle/>
        <a:p>
          <a:r>
            <a:rPr lang="de-DE" sz="800" b="1"/>
            <a:t>Monday</a:t>
          </a:r>
          <a:r>
            <a:rPr lang="de-DE" sz="800"/>
            <a:t>: Planning Meeting</a:t>
          </a:r>
        </a:p>
      </dgm:t>
    </dgm:pt>
    <dgm:pt modelId="{0BDCC352-EC53-AE41-8A25-35A3F0866B19}" type="parTrans" cxnId="{EC35E931-27E3-4D4E-881C-E5FFBAEA12BF}">
      <dgm:prSet/>
      <dgm:spPr/>
      <dgm:t>
        <a:bodyPr/>
        <a:lstStyle/>
        <a:p>
          <a:endParaRPr lang="en-GB" sz="2000"/>
        </a:p>
      </dgm:t>
    </dgm:pt>
    <dgm:pt modelId="{B8F854AD-48D7-0E41-B1C9-9F1FBA4DC1A4}" type="sibTrans" cxnId="{EC35E931-27E3-4D4E-881C-E5FFBAEA12BF}">
      <dgm:prSet/>
      <dgm:spPr/>
      <dgm:t>
        <a:bodyPr/>
        <a:lstStyle/>
        <a:p>
          <a:endParaRPr lang="en-GB" sz="2000"/>
        </a:p>
      </dgm:t>
    </dgm:pt>
    <dgm:pt modelId="{1A2528EA-510E-0C4C-9EC5-E3F75EDA71A8}">
      <dgm:prSet custT="1"/>
      <dgm:spPr/>
      <dgm:t>
        <a:bodyPr/>
        <a:lstStyle/>
        <a:p>
          <a:r>
            <a:rPr lang="de-DE" sz="800" b="1"/>
            <a:t>Friday</a:t>
          </a:r>
          <a:r>
            <a:rPr lang="de-DE" sz="800"/>
            <a:t>: Review Meeting (Demo)</a:t>
          </a:r>
        </a:p>
      </dgm:t>
    </dgm:pt>
    <dgm:pt modelId="{0C33D595-6628-D944-9CCA-7F625A5624FD}" type="parTrans" cxnId="{AED1D2D1-1A7E-1E4D-8202-722F9F2E9701}">
      <dgm:prSet/>
      <dgm:spPr/>
      <dgm:t>
        <a:bodyPr/>
        <a:lstStyle/>
        <a:p>
          <a:endParaRPr lang="en-GB" sz="2000"/>
        </a:p>
      </dgm:t>
    </dgm:pt>
    <dgm:pt modelId="{C0E4AC48-4562-BC4F-8E5D-D3963512267C}" type="sibTrans" cxnId="{AED1D2D1-1A7E-1E4D-8202-722F9F2E9701}">
      <dgm:prSet/>
      <dgm:spPr/>
      <dgm:t>
        <a:bodyPr/>
        <a:lstStyle/>
        <a:p>
          <a:endParaRPr lang="en-GB" sz="2000"/>
        </a:p>
      </dgm:t>
    </dgm:pt>
    <dgm:pt modelId="{B7248484-3010-C749-A0B1-3A9AF3B236A9}">
      <dgm:prSet custT="1"/>
      <dgm:spPr/>
      <dgm:t>
        <a:bodyPr/>
        <a:lstStyle/>
        <a:p>
          <a:r>
            <a:rPr lang="de-DE" sz="1000"/>
            <a:t>Week 11 (CW 48) – 4th Sprint</a:t>
          </a:r>
        </a:p>
      </dgm:t>
    </dgm:pt>
    <dgm:pt modelId="{7D8E8768-EFD8-C542-9ACB-7F103444F264}" type="parTrans" cxnId="{595D4497-6473-6249-A275-4F4EB09EEEC6}">
      <dgm:prSet/>
      <dgm:spPr/>
      <dgm:t>
        <a:bodyPr/>
        <a:lstStyle/>
        <a:p>
          <a:endParaRPr lang="en-GB" sz="2000"/>
        </a:p>
      </dgm:t>
    </dgm:pt>
    <dgm:pt modelId="{801A32E4-F83A-604E-836C-DEC41E9FE69F}" type="sibTrans" cxnId="{595D4497-6473-6249-A275-4F4EB09EEEC6}">
      <dgm:prSet custT="1"/>
      <dgm:spPr/>
      <dgm:t>
        <a:bodyPr/>
        <a:lstStyle/>
        <a:p>
          <a:endParaRPr lang="en-GB" sz="800"/>
        </a:p>
      </dgm:t>
    </dgm:pt>
    <dgm:pt modelId="{B5BBB151-FD77-C440-A0E6-05053F9A587A}">
      <dgm:prSet custT="1"/>
      <dgm:spPr/>
      <dgm:t>
        <a:bodyPr/>
        <a:lstStyle/>
        <a:p>
          <a:r>
            <a:rPr lang="de-DE" sz="800" b="1"/>
            <a:t>Monday</a:t>
          </a:r>
          <a:r>
            <a:rPr lang="de-DE" sz="800"/>
            <a:t>: Planning Meeting</a:t>
          </a:r>
        </a:p>
      </dgm:t>
    </dgm:pt>
    <dgm:pt modelId="{96177EBC-BC4C-1444-B8B8-183C541F56AF}" type="parTrans" cxnId="{A95B28FB-9526-1340-9A62-8FFB5D2AD158}">
      <dgm:prSet/>
      <dgm:spPr/>
      <dgm:t>
        <a:bodyPr/>
        <a:lstStyle/>
        <a:p>
          <a:endParaRPr lang="en-GB" sz="2000"/>
        </a:p>
      </dgm:t>
    </dgm:pt>
    <dgm:pt modelId="{0BB5AC40-C89D-CF46-9121-AD1DAE623C53}" type="sibTrans" cxnId="{A95B28FB-9526-1340-9A62-8FFB5D2AD158}">
      <dgm:prSet/>
      <dgm:spPr/>
      <dgm:t>
        <a:bodyPr/>
        <a:lstStyle/>
        <a:p>
          <a:endParaRPr lang="en-GB" sz="2000"/>
        </a:p>
      </dgm:t>
    </dgm:pt>
    <dgm:pt modelId="{EB85F5C8-2F2B-F440-90DB-667D4DA4F3BE}">
      <dgm:prSet custT="1"/>
      <dgm:spPr/>
      <dgm:t>
        <a:bodyPr/>
        <a:lstStyle/>
        <a:p>
          <a:r>
            <a:rPr lang="de-DE" sz="800" b="1"/>
            <a:t>Friday</a:t>
          </a:r>
          <a:r>
            <a:rPr lang="de-DE" sz="800"/>
            <a:t>: Review Meeting (Demo)</a:t>
          </a:r>
        </a:p>
      </dgm:t>
    </dgm:pt>
    <dgm:pt modelId="{CF178177-FC47-B14C-A1D0-D211FB6FFBF2}" type="parTrans" cxnId="{3C9263B1-CEF7-0642-8B55-556F2C177B25}">
      <dgm:prSet/>
      <dgm:spPr/>
      <dgm:t>
        <a:bodyPr/>
        <a:lstStyle/>
        <a:p>
          <a:endParaRPr lang="en-GB" sz="2000"/>
        </a:p>
      </dgm:t>
    </dgm:pt>
    <dgm:pt modelId="{D0D2889C-DBBE-F448-918E-25E3FDB6DEAE}" type="sibTrans" cxnId="{3C9263B1-CEF7-0642-8B55-556F2C177B25}">
      <dgm:prSet/>
      <dgm:spPr/>
      <dgm:t>
        <a:bodyPr/>
        <a:lstStyle/>
        <a:p>
          <a:endParaRPr lang="en-GB" sz="2000"/>
        </a:p>
      </dgm:t>
    </dgm:pt>
    <dgm:pt modelId="{A3238BFA-63E5-B949-8C2F-A226F3F91C2C}">
      <dgm:prSet custT="1"/>
      <dgm:spPr/>
      <dgm:t>
        <a:bodyPr/>
        <a:lstStyle/>
        <a:p>
          <a:r>
            <a:rPr lang="de-DE" sz="1000"/>
            <a:t>Week 12 (CW 49) – 5th Sprint</a:t>
          </a:r>
        </a:p>
      </dgm:t>
    </dgm:pt>
    <dgm:pt modelId="{62545DE1-AB76-774C-A645-D7889593DA8F}" type="parTrans" cxnId="{55D9295C-30A6-7F43-AD60-C098567A3103}">
      <dgm:prSet/>
      <dgm:spPr/>
      <dgm:t>
        <a:bodyPr/>
        <a:lstStyle/>
        <a:p>
          <a:endParaRPr lang="en-GB" sz="2000"/>
        </a:p>
      </dgm:t>
    </dgm:pt>
    <dgm:pt modelId="{26C37F73-0C1E-F947-95FC-97F4F10062A8}" type="sibTrans" cxnId="{55D9295C-30A6-7F43-AD60-C098567A3103}">
      <dgm:prSet custT="1"/>
      <dgm:spPr/>
      <dgm:t>
        <a:bodyPr/>
        <a:lstStyle/>
        <a:p>
          <a:endParaRPr lang="en-GB" sz="800"/>
        </a:p>
      </dgm:t>
    </dgm:pt>
    <dgm:pt modelId="{08733DCB-16ED-874F-9737-B1FC7443F03B}">
      <dgm:prSet custT="1"/>
      <dgm:spPr/>
      <dgm:t>
        <a:bodyPr/>
        <a:lstStyle/>
        <a:p>
          <a:r>
            <a:rPr lang="de-DE" sz="800" b="1"/>
            <a:t>Monday</a:t>
          </a:r>
          <a:r>
            <a:rPr lang="de-DE" sz="800"/>
            <a:t>: Planning Meeting</a:t>
          </a:r>
        </a:p>
      </dgm:t>
    </dgm:pt>
    <dgm:pt modelId="{ADA1B05B-CC62-FB46-B504-F2DC067A5BE2}" type="parTrans" cxnId="{2870C6A5-1EA2-3C47-B8C6-8F19489E74E6}">
      <dgm:prSet/>
      <dgm:spPr/>
      <dgm:t>
        <a:bodyPr/>
        <a:lstStyle/>
        <a:p>
          <a:endParaRPr lang="en-GB" sz="2000"/>
        </a:p>
      </dgm:t>
    </dgm:pt>
    <dgm:pt modelId="{4EEAE95F-FA79-C941-9689-3F29B9DD7B7B}" type="sibTrans" cxnId="{2870C6A5-1EA2-3C47-B8C6-8F19489E74E6}">
      <dgm:prSet/>
      <dgm:spPr/>
      <dgm:t>
        <a:bodyPr/>
        <a:lstStyle/>
        <a:p>
          <a:endParaRPr lang="en-GB" sz="2000"/>
        </a:p>
      </dgm:t>
    </dgm:pt>
    <dgm:pt modelId="{BDFB21F6-B360-294F-9BD6-C8266DF04697}">
      <dgm:prSet custT="1"/>
      <dgm:spPr/>
      <dgm:t>
        <a:bodyPr/>
        <a:lstStyle/>
        <a:p>
          <a:r>
            <a:rPr lang="de-DE" sz="800" b="1"/>
            <a:t>Friday</a:t>
          </a:r>
          <a:r>
            <a:rPr lang="de-DE" sz="800"/>
            <a:t>: Review Meeting (Demo)</a:t>
          </a:r>
        </a:p>
      </dgm:t>
    </dgm:pt>
    <dgm:pt modelId="{A2A8A084-74A6-E24C-895E-3AE52C662EFD}" type="parTrans" cxnId="{BD0AFB12-E9CF-CD4A-88DA-EC9A6019A2AD}">
      <dgm:prSet/>
      <dgm:spPr/>
      <dgm:t>
        <a:bodyPr/>
        <a:lstStyle/>
        <a:p>
          <a:endParaRPr lang="en-GB" sz="2000"/>
        </a:p>
      </dgm:t>
    </dgm:pt>
    <dgm:pt modelId="{450FCE60-C3DD-334F-B5DC-835D38C0FB8C}" type="sibTrans" cxnId="{BD0AFB12-E9CF-CD4A-88DA-EC9A6019A2AD}">
      <dgm:prSet/>
      <dgm:spPr/>
      <dgm:t>
        <a:bodyPr/>
        <a:lstStyle/>
        <a:p>
          <a:endParaRPr lang="en-GB" sz="2000"/>
        </a:p>
      </dgm:t>
    </dgm:pt>
    <dgm:pt modelId="{E740A1CC-54BF-C145-AC7F-EC9BE677EA1A}">
      <dgm:prSet custT="1"/>
      <dgm:spPr/>
      <dgm:t>
        <a:bodyPr/>
        <a:lstStyle/>
        <a:p>
          <a:r>
            <a:rPr lang="de-DE" sz="1000"/>
            <a:t>Week 13 (CW 50) – 6th Sprint</a:t>
          </a:r>
        </a:p>
      </dgm:t>
    </dgm:pt>
    <dgm:pt modelId="{FD3E8698-2D43-654C-8771-6F12D4797FBA}" type="parTrans" cxnId="{F2531459-FFA0-ED42-B0AC-DE8F31FA5B22}">
      <dgm:prSet/>
      <dgm:spPr/>
      <dgm:t>
        <a:bodyPr/>
        <a:lstStyle/>
        <a:p>
          <a:endParaRPr lang="en-GB" sz="2000"/>
        </a:p>
      </dgm:t>
    </dgm:pt>
    <dgm:pt modelId="{EB7ED3D7-E3EB-9144-B5C9-AD74034B3014}" type="sibTrans" cxnId="{F2531459-FFA0-ED42-B0AC-DE8F31FA5B22}">
      <dgm:prSet custT="1"/>
      <dgm:spPr/>
      <dgm:t>
        <a:bodyPr/>
        <a:lstStyle/>
        <a:p>
          <a:endParaRPr lang="en-GB" sz="800"/>
        </a:p>
      </dgm:t>
    </dgm:pt>
    <dgm:pt modelId="{D92B70DC-DF6B-3347-8ADD-6D89C481E8D8}">
      <dgm:prSet custT="1"/>
      <dgm:spPr/>
      <dgm:t>
        <a:bodyPr/>
        <a:lstStyle/>
        <a:p>
          <a:r>
            <a:rPr lang="de-DE" sz="800" b="1"/>
            <a:t>Monday</a:t>
          </a:r>
          <a:r>
            <a:rPr lang="de-DE" sz="800"/>
            <a:t>: Planning Meeting</a:t>
          </a:r>
        </a:p>
      </dgm:t>
    </dgm:pt>
    <dgm:pt modelId="{9BFB518B-E364-1C42-AC7A-13E8102E0F53}" type="parTrans" cxnId="{BD0D6A99-BBA3-1442-A184-5519648BED21}">
      <dgm:prSet/>
      <dgm:spPr/>
      <dgm:t>
        <a:bodyPr/>
        <a:lstStyle/>
        <a:p>
          <a:endParaRPr lang="en-GB" sz="2000"/>
        </a:p>
      </dgm:t>
    </dgm:pt>
    <dgm:pt modelId="{88D681AC-D07F-9B4C-B832-063389288245}" type="sibTrans" cxnId="{BD0D6A99-BBA3-1442-A184-5519648BED21}">
      <dgm:prSet/>
      <dgm:spPr/>
      <dgm:t>
        <a:bodyPr/>
        <a:lstStyle/>
        <a:p>
          <a:endParaRPr lang="en-GB" sz="2000"/>
        </a:p>
      </dgm:t>
    </dgm:pt>
    <dgm:pt modelId="{8D0DF4AD-3321-EA40-BB84-7CDF8A7C094F}">
      <dgm:prSet custT="1"/>
      <dgm:spPr/>
      <dgm:t>
        <a:bodyPr/>
        <a:lstStyle/>
        <a:p>
          <a:r>
            <a:rPr lang="de-DE" sz="800" b="1"/>
            <a:t>Friday</a:t>
          </a:r>
          <a:r>
            <a:rPr lang="de-DE" sz="800"/>
            <a:t>: Review Meeting (Demo)</a:t>
          </a:r>
        </a:p>
      </dgm:t>
    </dgm:pt>
    <dgm:pt modelId="{876AB899-E892-C040-965E-7A5A09E872DB}" type="parTrans" cxnId="{152173D8-5BB2-9E4A-B36E-B3565B6B4495}">
      <dgm:prSet/>
      <dgm:spPr/>
      <dgm:t>
        <a:bodyPr/>
        <a:lstStyle/>
        <a:p>
          <a:endParaRPr lang="en-GB" sz="2000"/>
        </a:p>
      </dgm:t>
    </dgm:pt>
    <dgm:pt modelId="{B080E495-8A4C-CB49-807A-00EC8603234C}" type="sibTrans" cxnId="{152173D8-5BB2-9E4A-B36E-B3565B6B4495}">
      <dgm:prSet/>
      <dgm:spPr/>
      <dgm:t>
        <a:bodyPr/>
        <a:lstStyle/>
        <a:p>
          <a:endParaRPr lang="en-GB" sz="2000"/>
        </a:p>
      </dgm:t>
    </dgm:pt>
    <dgm:pt modelId="{365FB8D6-0A95-5549-B0F4-168272463A4E}">
      <dgm:prSet custT="1"/>
      <dgm:spPr>
        <a:solidFill>
          <a:srgbClr val="00B050"/>
        </a:solidFill>
      </dgm:spPr>
      <dgm:t>
        <a:bodyPr/>
        <a:lstStyle/>
        <a:p>
          <a:r>
            <a:rPr lang="de-DE" sz="1000"/>
            <a:t>Week 14 (CW 51) – Assessments</a:t>
          </a:r>
        </a:p>
      </dgm:t>
    </dgm:pt>
    <dgm:pt modelId="{5E85AC49-B896-BC46-8F5D-685A90E6349D}" type="parTrans" cxnId="{9661DD48-2734-CC4B-8D86-DC35D8358440}">
      <dgm:prSet/>
      <dgm:spPr/>
      <dgm:t>
        <a:bodyPr/>
        <a:lstStyle/>
        <a:p>
          <a:endParaRPr lang="en-GB" sz="2000"/>
        </a:p>
      </dgm:t>
    </dgm:pt>
    <dgm:pt modelId="{852A16E9-50E7-4B41-94D3-D2DA4480161A}" type="sibTrans" cxnId="{9661DD48-2734-CC4B-8D86-DC35D8358440}">
      <dgm:prSet/>
      <dgm:spPr/>
      <dgm:t>
        <a:bodyPr/>
        <a:lstStyle/>
        <a:p>
          <a:endParaRPr lang="en-GB" sz="2000"/>
        </a:p>
      </dgm:t>
    </dgm:pt>
    <dgm:pt modelId="{CDB56D56-5301-E24D-96EB-B4B816ADB6D5}">
      <dgm:prSet custT="1"/>
      <dgm:spPr>
        <a:solidFill>
          <a:srgbClr val="00B050"/>
        </a:solidFill>
      </dgm:spPr>
      <dgm:t>
        <a:bodyPr/>
        <a:lstStyle/>
        <a:p>
          <a:r>
            <a:rPr lang="de-DE" sz="800" b="1"/>
            <a:t>Individual Assessments</a:t>
          </a:r>
          <a:endParaRPr lang="de-DE" sz="800"/>
        </a:p>
      </dgm:t>
    </dgm:pt>
    <dgm:pt modelId="{72AA9AFE-A51D-434E-A422-42632AA3F275}" type="parTrans" cxnId="{18410365-BD2A-FF47-92B9-68053D2C6AFA}">
      <dgm:prSet/>
      <dgm:spPr/>
      <dgm:t>
        <a:bodyPr/>
        <a:lstStyle/>
        <a:p>
          <a:endParaRPr lang="en-GB" sz="2000"/>
        </a:p>
      </dgm:t>
    </dgm:pt>
    <dgm:pt modelId="{1410048A-13F9-3546-AFFF-6F7241630603}" type="sibTrans" cxnId="{18410365-BD2A-FF47-92B9-68053D2C6AFA}">
      <dgm:prSet/>
      <dgm:spPr/>
      <dgm:t>
        <a:bodyPr/>
        <a:lstStyle/>
        <a:p>
          <a:endParaRPr lang="en-GB" sz="2000"/>
        </a:p>
      </dgm:t>
    </dgm:pt>
    <dgm:pt modelId="{6E416F95-DABD-7542-A431-84738FCAA23F}" type="pres">
      <dgm:prSet presAssocID="{5BEA744D-0003-134A-92B3-F3D8CF0C5BAD}" presName="diagram" presStyleCnt="0">
        <dgm:presLayoutVars>
          <dgm:dir/>
          <dgm:resizeHandles val="exact"/>
        </dgm:presLayoutVars>
      </dgm:prSet>
      <dgm:spPr/>
    </dgm:pt>
    <dgm:pt modelId="{5EF25ED6-8687-1C4D-8320-17D5328984F0}" type="pres">
      <dgm:prSet presAssocID="{8BA1A130-0FF7-EA49-83D5-FAB2F2658444}" presName="node" presStyleLbl="node1" presStyleIdx="0" presStyleCnt="9" custScaleY="177390">
        <dgm:presLayoutVars>
          <dgm:bulletEnabled val="1"/>
        </dgm:presLayoutVars>
      </dgm:prSet>
      <dgm:spPr/>
    </dgm:pt>
    <dgm:pt modelId="{54AE3C97-76D1-3648-BEDC-0178A1739CD0}" type="pres">
      <dgm:prSet presAssocID="{E69800F1-45F0-C24D-939E-B1150052814D}" presName="sibTrans" presStyleLbl="sibTrans2D1" presStyleIdx="0" presStyleCnt="8"/>
      <dgm:spPr/>
    </dgm:pt>
    <dgm:pt modelId="{08870F50-C14B-4248-AF29-C1AFC364BB0F}" type="pres">
      <dgm:prSet presAssocID="{E69800F1-45F0-C24D-939E-B1150052814D}" presName="connectorText" presStyleLbl="sibTrans2D1" presStyleIdx="0" presStyleCnt="8"/>
      <dgm:spPr/>
    </dgm:pt>
    <dgm:pt modelId="{46322052-B84B-754D-98C8-B736A9DCD392}" type="pres">
      <dgm:prSet presAssocID="{36A52652-0CDD-1449-8114-4163D4A8B19C}" presName="node" presStyleLbl="node1" presStyleIdx="1" presStyleCnt="9" custScaleY="177390" custLinFactNeighborX="843" custLinFactNeighborY="6566">
        <dgm:presLayoutVars>
          <dgm:bulletEnabled val="1"/>
        </dgm:presLayoutVars>
      </dgm:prSet>
      <dgm:spPr/>
    </dgm:pt>
    <dgm:pt modelId="{1681899C-E6C5-F14A-9B49-446B6005C5FB}" type="pres">
      <dgm:prSet presAssocID="{6032A071-B250-2D46-9009-E3C397A79BEA}" presName="sibTrans" presStyleLbl="sibTrans2D1" presStyleIdx="1" presStyleCnt="8"/>
      <dgm:spPr/>
    </dgm:pt>
    <dgm:pt modelId="{C90B1D10-8774-504C-A641-B0E025BF1A6A}" type="pres">
      <dgm:prSet presAssocID="{6032A071-B250-2D46-9009-E3C397A79BEA}" presName="connectorText" presStyleLbl="sibTrans2D1" presStyleIdx="1" presStyleCnt="8"/>
      <dgm:spPr/>
    </dgm:pt>
    <dgm:pt modelId="{40BC1F9C-C86C-EE46-ADE0-DFD84BD3E420}" type="pres">
      <dgm:prSet presAssocID="{BC6FEC71-9EF4-BD4D-9C7E-DD9538582E41}" presName="node" presStyleLbl="node1" presStyleIdx="2" presStyleCnt="9" custScaleY="177390">
        <dgm:presLayoutVars>
          <dgm:bulletEnabled val="1"/>
        </dgm:presLayoutVars>
      </dgm:prSet>
      <dgm:spPr/>
    </dgm:pt>
    <dgm:pt modelId="{F66F5CC6-DB21-164F-AA7C-1278C3686C10}" type="pres">
      <dgm:prSet presAssocID="{2EC42BED-B94D-AF4B-B701-BD49434DEDA9}" presName="sibTrans" presStyleLbl="sibTrans2D1" presStyleIdx="2" presStyleCnt="8"/>
      <dgm:spPr/>
    </dgm:pt>
    <dgm:pt modelId="{450ECE24-876B-514A-8422-A4D8FF63C0AA}" type="pres">
      <dgm:prSet presAssocID="{2EC42BED-B94D-AF4B-B701-BD49434DEDA9}" presName="connectorText" presStyleLbl="sibTrans2D1" presStyleIdx="2" presStyleCnt="8"/>
      <dgm:spPr/>
    </dgm:pt>
    <dgm:pt modelId="{6C036995-8503-8A4A-9839-BF420E3A810E}" type="pres">
      <dgm:prSet presAssocID="{4EAB554B-E0E8-5F49-9824-5B673C8C8AFE}" presName="node" presStyleLbl="node1" presStyleIdx="3" presStyleCnt="9" custScaleY="177390">
        <dgm:presLayoutVars>
          <dgm:bulletEnabled val="1"/>
        </dgm:presLayoutVars>
      </dgm:prSet>
      <dgm:spPr/>
    </dgm:pt>
    <dgm:pt modelId="{CFC35583-AC0E-BD4D-AE33-A37FF939603D}" type="pres">
      <dgm:prSet presAssocID="{6DC56C7F-98E2-2244-8962-B21E2C10B838}" presName="sibTrans" presStyleLbl="sibTrans2D1" presStyleIdx="3" presStyleCnt="8" custLinFactNeighborX="-4349" custLinFactNeighborY="-48135"/>
      <dgm:spPr/>
    </dgm:pt>
    <dgm:pt modelId="{AC85EA58-3F06-0445-8697-67265E6E8BDC}" type="pres">
      <dgm:prSet presAssocID="{6DC56C7F-98E2-2244-8962-B21E2C10B838}" presName="connectorText" presStyleLbl="sibTrans2D1" presStyleIdx="3" presStyleCnt="8"/>
      <dgm:spPr/>
    </dgm:pt>
    <dgm:pt modelId="{D79F864E-5ABF-3946-81AF-C2E55B94E52F}" type="pres">
      <dgm:prSet presAssocID="{D3F02E1F-EF76-5445-AFE6-7F8197FB5032}" presName="node" presStyleLbl="node1" presStyleIdx="4" presStyleCnt="9" custScaleY="177390" custLinFactNeighborX="-5969" custLinFactNeighborY="95261">
        <dgm:presLayoutVars>
          <dgm:bulletEnabled val="1"/>
        </dgm:presLayoutVars>
      </dgm:prSet>
      <dgm:spPr/>
    </dgm:pt>
    <dgm:pt modelId="{087DFB3C-EA68-AA46-B873-1530EF99079F}" type="pres">
      <dgm:prSet presAssocID="{E95244FB-E48D-184B-9AA1-A742A19DDE2B}" presName="sibTrans" presStyleLbl="sibTrans2D1" presStyleIdx="4" presStyleCnt="8" custLinFactNeighborX="0" custLinFactNeighborY="51573"/>
      <dgm:spPr/>
    </dgm:pt>
    <dgm:pt modelId="{BF7C0A03-1B94-104A-B389-DBCA6798FF51}" type="pres">
      <dgm:prSet presAssocID="{E95244FB-E48D-184B-9AA1-A742A19DDE2B}" presName="connectorText" presStyleLbl="sibTrans2D1" presStyleIdx="4" presStyleCnt="8"/>
      <dgm:spPr/>
    </dgm:pt>
    <dgm:pt modelId="{C79A8629-BBB3-0045-87D5-054A8F6E82C4}" type="pres">
      <dgm:prSet presAssocID="{B7248484-3010-C749-A0B1-3A9AF3B236A9}" presName="node" presStyleLbl="node1" presStyleIdx="5" presStyleCnt="9" custScaleY="177390" custLinFactX="-41544" custLinFactNeighborX="-100000" custLinFactNeighborY="-19895">
        <dgm:presLayoutVars>
          <dgm:bulletEnabled val="1"/>
        </dgm:presLayoutVars>
      </dgm:prSet>
      <dgm:spPr/>
    </dgm:pt>
    <dgm:pt modelId="{DA6D5488-A2D3-F544-8C0E-A490F7FE86B2}" type="pres">
      <dgm:prSet presAssocID="{801A32E4-F83A-604E-836C-DEC41E9FE69F}" presName="sibTrans" presStyleLbl="sibTrans2D1" presStyleIdx="5" presStyleCnt="8"/>
      <dgm:spPr/>
    </dgm:pt>
    <dgm:pt modelId="{FFCE4FF3-D44D-2F48-B122-7892215AB52B}" type="pres">
      <dgm:prSet presAssocID="{801A32E4-F83A-604E-836C-DEC41E9FE69F}" presName="connectorText" presStyleLbl="sibTrans2D1" presStyleIdx="5" presStyleCnt="8"/>
      <dgm:spPr/>
    </dgm:pt>
    <dgm:pt modelId="{FE54812B-0D5C-9E44-8A55-D03C9CBA67D7}" type="pres">
      <dgm:prSet presAssocID="{A3238BFA-63E5-B949-8C2F-A226F3F91C2C}" presName="node" presStyleLbl="node1" presStyleIdx="6" presStyleCnt="9" custScaleY="177390" custLinFactX="-41192" custLinFactNeighborX="-100000" custLinFactNeighborY="-14211">
        <dgm:presLayoutVars>
          <dgm:bulletEnabled val="1"/>
        </dgm:presLayoutVars>
      </dgm:prSet>
      <dgm:spPr/>
    </dgm:pt>
    <dgm:pt modelId="{9DD4B998-1AFA-C643-9FC4-9728AD0EA55C}" type="pres">
      <dgm:prSet presAssocID="{26C37F73-0C1E-F947-95FC-97F4F10062A8}" presName="sibTrans" presStyleLbl="sibTrans2D1" presStyleIdx="6" presStyleCnt="8"/>
      <dgm:spPr/>
    </dgm:pt>
    <dgm:pt modelId="{ABAE51D9-6EF1-D04F-AAFA-EE8325431174}" type="pres">
      <dgm:prSet presAssocID="{26C37F73-0C1E-F947-95FC-97F4F10062A8}" presName="connectorText" presStyleLbl="sibTrans2D1" presStyleIdx="6" presStyleCnt="8"/>
      <dgm:spPr/>
    </dgm:pt>
    <dgm:pt modelId="{BD74D12D-AC68-ED41-906F-0B760EF6ED21}" type="pres">
      <dgm:prSet presAssocID="{E740A1CC-54BF-C145-AC7F-EC9BE677EA1A}" presName="node" presStyleLbl="node1" presStyleIdx="7" presStyleCnt="9" custScaleY="177390" custLinFactX="-39839" custLinFactNeighborX="-100000" custLinFactNeighborY="-9948">
        <dgm:presLayoutVars>
          <dgm:bulletEnabled val="1"/>
        </dgm:presLayoutVars>
      </dgm:prSet>
      <dgm:spPr/>
    </dgm:pt>
    <dgm:pt modelId="{FB46B0A0-C979-4840-BFB6-623BA23B6B85}" type="pres">
      <dgm:prSet presAssocID="{EB7ED3D7-E3EB-9144-B5C9-AD74034B3014}" presName="sibTrans" presStyleLbl="sibTrans2D1" presStyleIdx="7" presStyleCnt="8"/>
      <dgm:spPr/>
    </dgm:pt>
    <dgm:pt modelId="{0392E27F-5D45-7D42-8CB7-02AD44D02E7F}" type="pres">
      <dgm:prSet presAssocID="{EB7ED3D7-E3EB-9144-B5C9-AD74034B3014}" presName="connectorText" presStyleLbl="sibTrans2D1" presStyleIdx="7" presStyleCnt="8"/>
      <dgm:spPr/>
    </dgm:pt>
    <dgm:pt modelId="{6E0FD4C9-AEA4-194E-990A-F42CA64AF0D1}" type="pres">
      <dgm:prSet presAssocID="{365FB8D6-0A95-5549-B0F4-168272463A4E}" presName="node" presStyleLbl="node1" presStyleIdx="8" presStyleCnt="9" custScaleY="177390" custLinFactX="-40322" custLinFactNeighborX="-100000" custLinFactNeighborY="-12790">
        <dgm:presLayoutVars>
          <dgm:bulletEnabled val="1"/>
        </dgm:presLayoutVars>
      </dgm:prSet>
      <dgm:spPr/>
    </dgm:pt>
  </dgm:ptLst>
  <dgm:cxnLst>
    <dgm:cxn modelId="{159D0005-005A-B742-89BC-690C1C03BD4A}" type="presOf" srcId="{EB85F5C8-2F2B-F440-90DB-667D4DA4F3BE}" destId="{C79A8629-BBB3-0045-87D5-054A8F6E82C4}" srcOrd="0" destOrd="2" presId="urn:microsoft.com/office/officeart/2005/8/layout/process5"/>
    <dgm:cxn modelId="{FB5F510B-676D-EE49-8416-78D809C258D5}" type="presOf" srcId="{EB7ED3D7-E3EB-9144-B5C9-AD74034B3014}" destId="{0392E27F-5D45-7D42-8CB7-02AD44D02E7F}" srcOrd="1" destOrd="0" presId="urn:microsoft.com/office/officeart/2005/8/layout/process5"/>
    <dgm:cxn modelId="{99A69A0C-CAB2-4A45-B4AF-53D24916A4F7}" srcId="{5BEA744D-0003-134A-92B3-F3D8CF0C5BAD}" destId="{4EAB554B-E0E8-5F49-9824-5B673C8C8AFE}" srcOrd="3" destOrd="0" parTransId="{48F22AB8-BF58-1D40-8C3D-FA9DD60BDFE4}" sibTransId="{6DC56C7F-98E2-2244-8962-B21E2C10B838}"/>
    <dgm:cxn modelId="{BD0AFB12-E9CF-CD4A-88DA-EC9A6019A2AD}" srcId="{A3238BFA-63E5-B949-8C2F-A226F3F91C2C}" destId="{BDFB21F6-B360-294F-9BD6-C8266DF04697}" srcOrd="1" destOrd="0" parTransId="{A2A8A084-74A6-E24C-895E-3AE52C662EFD}" sibTransId="{450FCE60-C3DD-334F-B5DC-835D38C0FB8C}"/>
    <dgm:cxn modelId="{F9015C1F-B5F5-EA49-ADD9-8BBF6BB80819}" srcId="{8BA1A130-0FF7-EA49-83D5-FAB2F2658444}" destId="{5EF94E17-43AF-274D-BD37-0DEDC841EAA1}" srcOrd="1" destOrd="0" parTransId="{11482624-895D-1948-AADA-8E3CB5C17AA3}" sibTransId="{D4BB1C2E-0FD7-444E-82C2-C485C7C9C60A}"/>
    <dgm:cxn modelId="{64050A22-3AA4-E045-969C-8BC9A94B6719}" type="presOf" srcId="{DC3F6855-1D47-1447-B270-32ECBCD572C9}" destId="{D79F864E-5ABF-3946-81AF-C2E55B94E52F}" srcOrd="0" destOrd="1" presId="urn:microsoft.com/office/officeart/2005/8/layout/process5"/>
    <dgm:cxn modelId="{AD69B222-EC60-7142-80D7-4A738BCCC98B}" type="presOf" srcId="{8D0DF4AD-3321-EA40-BB84-7CDF8A7C094F}" destId="{BD74D12D-AC68-ED41-906F-0B760EF6ED21}" srcOrd="0" destOrd="2" presId="urn:microsoft.com/office/officeart/2005/8/layout/process5"/>
    <dgm:cxn modelId="{03875F28-C94E-BA46-BF34-67631EE3A11B}" type="presOf" srcId="{365FB8D6-0A95-5549-B0F4-168272463A4E}" destId="{6E0FD4C9-AEA4-194E-990A-F42CA64AF0D1}" srcOrd="0" destOrd="0" presId="urn:microsoft.com/office/officeart/2005/8/layout/process5"/>
    <dgm:cxn modelId="{59944E2A-276C-8D43-986B-5A39B31DE111}" type="presOf" srcId="{F9E24D76-D112-1440-ADFC-352E4A484998}" destId="{6C036995-8503-8A4A-9839-BF420E3A810E}" srcOrd="0" destOrd="1" presId="urn:microsoft.com/office/officeart/2005/8/layout/process5"/>
    <dgm:cxn modelId="{27AB922B-9DAD-6246-8AF2-30735E521972}" type="presOf" srcId="{3CA0E90A-3E25-DA41-B0DF-7E73B31247DE}" destId="{5EF25ED6-8687-1C4D-8320-17D5328984F0}" srcOrd="0" destOrd="1" presId="urn:microsoft.com/office/officeart/2005/8/layout/process5"/>
    <dgm:cxn modelId="{A02A502F-7D6B-7945-92E8-AF098AC82CE4}" type="presOf" srcId="{26C37F73-0C1E-F947-95FC-97F4F10062A8}" destId="{9DD4B998-1AFA-C643-9FC4-9728AD0EA55C}" srcOrd="0" destOrd="0" presId="urn:microsoft.com/office/officeart/2005/8/layout/process5"/>
    <dgm:cxn modelId="{EC35E931-27E3-4D4E-881C-E5FFBAEA12BF}" srcId="{D3F02E1F-EF76-5445-AFE6-7F8197FB5032}" destId="{DC3F6855-1D47-1447-B270-32ECBCD572C9}" srcOrd="0" destOrd="0" parTransId="{0BDCC352-EC53-AE41-8A25-35A3F0866B19}" sibTransId="{B8F854AD-48D7-0E41-B1C9-9F1FBA4DC1A4}"/>
    <dgm:cxn modelId="{33E74632-E713-704E-A8E8-1850CDF94495}" type="presOf" srcId="{A3238BFA-63E5-B949-8C2F-A226F3F91C2C}" destId="{FE54812B-0D5C-9E44-8A55-D03C9CBA67D7}" srcOrd="0" destOrd="0" presId="urn:microsoft.com/office/officeart/2005/8/layout/process5"/>
    <dgm:cxn modelId="{FC1EE835-FBF6-B642-B8B7-F74AE6A32AAB}" srcId="{5BEA744D-0003-134A-92B3-F3D8CF0C5BAD}" destId="{36A52652-0CDD-1449-8114-4163D4A8B19C}" srcOrd="1" destOrd="0" parTransId="{A0E6F45B-A419-FF43-BAFB-2102B962317B}" sibTransId="{6032A071-B250-2D46-9009-E3C397A79BEA}"/>
    <dgm:cxn modelId="{FF70FB35-DD26-4E4A-9D5C-E06D1DE49072}" type="presOf" srcId="{BC6FEC71-9EF4-BD4D-9C7E-DD9538582E41}" destId="{40BC1F9C-C86C-EE46-ADE0-DFD84BD3E420}" srcOrd="0" destOrd="0" presId="urn:microsoft.com/office/officeart/2005/8/layout/process5"/>
    <dgm:cxn modelId="{95DE583A-19C0-6042-925E-E8CB41011D83}" type="presOf" srcId="{D92B70DC-DF6B-3347-8ADD-6D89C481E8D8}" destId="{BD74D12D-AC68-ED41-906F-0B760EF6ED21}" srcOrd="0" destOrd="1" presId="urn:microsoft.com/office/officeart/2005/8/layout/process5"/>
    <dgm:cxn modelId="{DED0A33B-7CC3-6843-AE0E-85BC8767EBC4}" type="presOf" srcId="{CDB56D56-5301-E24D-96EB-B4B816ADB6D5}" destId="{6E0FD4C9-AEA4-194E-990A-F42CA64AF0D1}" srcOrd="0" destOrd="1" presId="urn:microsoft.com/office/officeart/2005/8/layout/process5"/>
    <dgm:cxn modelId="{41CD323D-8CFE-5A4E-BE38-25F49ADE9A0D}" srcId="{5BEA744D-0003-134A-92B3-F3D8CF0C5BAD}" destId="{D3F02E1F-EF76-5445-AFE6-7F8197FB5032}" srcOrd="4" destOrd="0" parTransId="{4A3DD2D2-0B70-B044-AD64-CCDCCBB489B1}" sibTransId="{E95244FB-E48D-184B-9AA1-A742A19DDE2B}"/>
    <dgm:cxn modelId="{3039813D-E855-A942-A7DC-B4F71617E01B}" type="presOf" srcId="{E69800F1-45F0-C24D-939E-B1150052814D}" destId="{54AE3C97-76D1-3648-BEDC-0178A1739CD0}" srcOrd="0" destOrd="0" presId="urn:microsoft.com/office/officeart/2005/8/layout/process5"/>
    <dgm:cxn modelId="{6D359D41-FC70-9C48-816D-25C6B3C08DA0}" type="presOf" srcId="{E95244FB-E48D-184B-9AA1-A742A19DDE2B}" destId="{087DFB3C-EA68-AA46-B873-1530EF99079F}" srcOrd="0" destOrd="0" presId="urn:microsoft.com/office/officeart/2005/8/layout/process5"/>
    <dgm:cxn modelId="{6988DC41-A0E0-844C-8963-67AAFD1085FF}" type="presOf" srcId="{26C37F73-0C1E-F947-95FC-97F4F10062A8}" destId="{ABAE51D9-6EF1-D04F-AAFA-EE8325431174}" srcOrd="1" destOrd="0" presId="urn:microsoft.com/office/officeart/2005/8/layout/process5"/>
    <dgm:cxn modelId="{C8B39043-20A7-2847-8A2F-76B41079345B}" type="presOf" srcId="{08733DCB-16ED-874F-9737-B1FC7443F03B}" destId="{FE54812B-0D5C-9E44-8A55-D03C9CBA67D7}" srcOrd="0" destOrd="1" presId="urn:microsoft.com/office/officeart/2005/8/layout/process5"/>
    <dgm:cxn modelId="{52F8A443-6EFE-3943-A283-C7371C858E44}" srcId="{8BA1A130-0FF7-EA49-83D5-FAB2F2658444}" destId="{3CA0E90A-3E25-DA41-B0DF-7E73B31247DE}" srcOrd="0" destOrd="0" parTransId="{C522E186-F7E5-724B-A7A9-A8C2C601EF34}" sibTransId="{AFE768E2-1D63-CB46-B8FE-E0C7569E8A21}"/>
    <dgm:cxn modelId="{9661DD48-2734-CC4B-8D86-DC35D8358440}" srcId="{5BEA744D-0003-134A-92B3-F3D8CF0C5BAD}" destId="{365FB8D6-0A95-5549-B0F4-168272463A4E}" srcOrd="8" destOrd="0" parTransId="{5E85AC49-B896-BC46-8F5D-685A90E6349D}" sibTransId="{852A16E9-50E7-4B41-94D3-D2DA4480161A}"/>
    <dgm:cxn modelId="{E819DF4A-27AD-E545-8C2F-B290AB8BD3CF}" type="presOf" srcId="{801A32E4-F83A-604E-836C-DEC41E9FE69F}" destId="{FFCE4FF3-D44D-2F48-B122-7892215AB52B}" srcOrd="1" destOrd="0" presId="urn:microsoft.com/office/officeart/2005/8/layout/process5"/>
    <dgm:cxn modelId="{F2531459-FFA0-ED42-B0AC-DE8F31FA5B22}" srcId="{5BEA744D-0003-134A-92B3-F3D8CF0C5BAD}" destId="{E740A1CC-54BF-C145-AC7F-EC9BE677EA1A}" srcOrd="7" destOrd="0" parTransId="{FD3E8698-2D43-654C-8771-6F12D4797FBA}" sibTransId="{EB7ED3D7-E3EB-9144-B5C9-AD74034B3014}"/>
    <dgm:cxn modelId="{55D9295C-30A6-7F43-AD60-C098567A3103}" srcId="{5BEA744D-0003-134A-92B3-F3D8CF0C5BAD}" destId="{A3238BFA-63E5-B949-8C2F-A226F3F91C2C}" srcOrd="6" destOrd="0" parTransId="{62545DE1-AB76-774C-A645-D7889593DA8F}" sibTransId="{26C37F73-0C1E-F947-95FC-97F4F10062A8}"/>
    <dgm:cxn modelId="{7E94435D-45FA-DC4D-B5D6-2F8A75035B2B}" type="presOf" srcId="{B7248484-3010-C749-A0B1-3A9AF3B236A9}" destId="{C79A8629-BBB3-0045-87D5-054A8F6E82C4}" srcOrd="0" destOrd="0" presId="urn:microsoft.com/office/officeart/2005/8/layout/process5"/>
    <dgm:cxn modelId="{18410365-BD2A-FF47-92B9-68053D2C6AFA}" srcId="{365FB8D6-0A95-5549-B0F4-168272463A4E}" destId="{CDB56D56-5301-E24D-96EB-B4B816ADB6D5}" srcOrd="0" destOrd="0" parTransId="{72AA9AFE-A51D-434E-A422-42632AA3F275}" sibTransId="{1410048A-13F9-3546-AFFF-6F7241630603}"/>
    <dgm:cxn modelId="{57638966-AF1C-6845-9897-9B9E589DA259}" type="presOf" srcId="{2EC42BED-B94D-AF4B-B701-BD49434DEDA9}" destId="{450ECE24-876B-514A-8422-A4D8FF63C0AA}" srcOrd="1" destOrd="0" presId="urn:microsoft.com/office/officeart/2005/8/layout/process5"/>
    <dgm:cxn modelId="{DA61436E-62DF-4B43-B4DA-3C76588C8C3C}" srcId="{5BEA744D-0003-134A-92B3-F3D8CF0C5BAD}" destId="{8BA1A130-0FF7-EA49-83D5-FAB2F2658444}" srcOrd="0" destOrd="0" parTransId="{B584B40F-6455-8D43-A5C9-CCA57ADC8F74}" sibTransId="{E69800F1-45F0-C24D-939E-B1150052814D}"/>
    <dgm:cxn modelId="{9BD35E6E-67E2-7542-92FF-AB186E6AFE9B}" type="presOf" srcId="{6032A071-B250-2D46-9009-E3C397A79BEA}" destId="{1681899C-E6C5-F14A-9B49-446B6005C5FB}" srcOrd="0" destOrd="0" presId="urn:microsoft.com/office/officeart/2005/8/layout/process5"/>
    <dgm:cxn modelId="{AF5E7471-8E8E-004D-A8FE-39EE1FC368DB}" srcId="{36A52652-0CDD-1449-8114-4163D4A8B19C}" destId="{ABFF2853-008E-CC41-AFD9-5D1527600E47}" srcOrd="3" destOrd="0" parTransId="{61E4984D-B700-704A-8B37-D8349E8C792A}" sibTransId="{C6D6D070-39C6-A94D-ABD3-B7B5CD4E2B63}"/>
    <dgm:cxn modelId="{CCF82873-291C-784E-9B0D-4A2E6459E239}" type="presOf" srcId="{ABFF2853-008E-CC41-AFD9-5D1527600E47}" destId="{46322052-B84B-754D-98C8-B736A9DCD392}" srcOrd="0" destOrd="4" presId="urn:microsoft.com/office/officeart/2005/8/layout/process5"/>
    <dgm:cxn modelId="{41425C77-F019-B243-8D4C-0FD27192EDCB}" type="presOf" srcId="{6DC56C7F-98E2-2244-8962-B21E2C10B838}" destId="{AC85EA58-3F06-0445-8697-67265E6E8BDC}" srcOrd="1" destOrd="0" presId="urn:microsoft.com/office/officeart/2005/8/layout/process5"/>
    <dgm:cxn modelId="{DBBF1978-D418-C94A-A82F-DFAD69BCC89B}" type="presOf" srcId="{8BA1A130-0FF7-EA49-83D5-FAB2F2658444}" destId="{5EF25ED6-8687-1C4D-8320-17D5328984F0}" srcOrd="0" destOrd="0" presId="urn:microsoft.com/office/officeart/2005/8/layout/process5"/>
    <dgm:cxn modelId="{98C9497B-FC65-F441-A32A-25273551E2FA}" type="presOf" srcId="{0E4003FA-1782-9A43-9F51-C51968F91A31}" destId="{46322052-B84B-754D-98C8-B736A9DCD392}" srcOrd="0" destOrd="3" presId="urn:microsoft.com/office/officeart/2005/8/layout/process5"/>
    <dgm:cxn modelId="{FAE1197C-1FED-DF4B-825B-7358672CC9E8}" srcId="{BC6FEC71-9EF4-BD4D-9C7E-DD9538582E41}" destId="{6EAB8F33-C7D2-CD44-A728-318158A7ED21}" srcOrd="1" destOrd="0" parTransId="{940465E1-B5CC-BC45-ACB4-2C32455527F8}" sibTransId="{6ABA204E-524F-DF40-81ED-E75A18001BBD}"/>
    <dgm:cxn modelId="{0C239A84-AD13-8A43-A700-F3C1242E8873}" type="presOf" srcId="{B5BBB151-FD77-C440-A0E6-05053F9A587A}" destId="{C79A8629-BBB3-0045-87D5-054A8F6E82C4}" srcOrd="0" destOrd="1" presId="urn:microsoft.com/office/officeart/2005/8/layout/process5"/>
    <dgm:cxn modelId="{34DE1C8B-B30D-284B-826C-E46BDAF0919D}" type="presOf" srcId="{E69800F1-45F0-C24D-939E-B1150052814D}" destId="{08870F50-C14B-4248-AF29-C1AFC364BB0F}" srcOrd="1" destOrd="0" presId="urn:microsoft.com/office/officeart/2005/8/layout/process5"/>
    <dgm:cxn modelId="{48711493-45D3-CC4C-8FE3-17BABE494459}" type="presOf" srcId="{EB7ED3D7-E3EB-9144-B5C9-AD74034B3014}" destId="{FB46B0A0-C979-4840-BFB6-623BA23B6B85}" srcOrd="0" destOrd="0" presId="urn:microsoft.com/office/officeart/2005/8/layout/process5"/>
    <dgm:cxn modelId="{595D4497-6473-6249-A275-4F4EB09EEEC6}" srcId="{5BEA744D-0003-134A-92B3-F3D8CF0C5BAD}" destId="{B7248484-3010-C749-A0B1-3A9AF3B236A9}" srcOrd="5" destOrd="0" parTransId="{7D8E8768-EFD8-C542-9ACB-7F103444F264}" sibTransId="{801A32E4-F83A-604E-836C-DEC41E9FE69F}"/>
    <dgm:cxn modelId="{BD0D6A99-BBA3-1442-A184-5519648BED21}" srcId="{E740A1CC-54BF-C145-AC7F-EC9BE677EA1A}" destId="{D92B70DC-DF6B-3347-8ADD-6D89C481E8D8}" srcOrd="0" destOrd="0" parTransId="{9BFB518B-E364-1C42-AC7A-13E8102E0F53}" sibTransId="{88D681AC-D07F-9B4C-B832-063389288245}"/>
    <dgm:cxn modelId="{5BBC7A9A-F3E0-DA45-B19E-553583EDDE5A}" type="presOf" srcId="{2F18BBA8-BB5D-CF46-A371-823DCE3A330A}" destId="{6C036995-8503-8A4A-9839-BF420E3A810E}" srcOrd="0" destOrd="2" presId="urn:microsoft.com/office/officeart/2005/8/layout/process5"/>
    <dgm:cxn modelId="{8C297C9B-2684-F840-98A3-F97927829186}" type="presOf" srcId="{E740A1CC-54BF-C145-AC7F-EC9BE677EA1A}" destId="{BD74D12D-AC68-ED41-906F-0B760EF6ED21}" srcOrd="0" destOrd="0" presId="urn:microsoft.com/office/officeart/2005/8/layout/process5"/>
    <dgm:cxn modelId="{99D24DA2-509D-6241-83D2-48D89869B702}" type="presOf" srcId="{5BEA744D-0003-134A-92B3-F3D8CF0C5BAD}" destId="{6E416F95-DABD-7542-A431-84738FCAA23F}" srcOrd="0" destOrd="0" presId="urn:microsoft.com/office/officeart/2005/8/layout/process5"/>
    <dgm:cxn modelId="{CE4490A2-B3AD-5440-91EE-8CDB5F1FCE78}" type="presOf" srcId="{83059D7E-B509-E84E-BFCF-375EB2E84450}" destId="{46322052-B84B-754D-98C8-B736A9DCD392}" srcOrd="0" destOrd="2" presId="urn:microsoft.com/office/officeart/2005/8/layout/process5"/>
    <dgm:cxn modelId="{2870C6A5-1EA2-3C47-B8C6-8F19489E74E6}" srcId="{A3238BFA-63E5-B949-8C2F-A226F3F91C2C}" destId="{08733DCB-16ED-874F-9737-B1FC7443F03B}" srcOrd="0" destOrd="0" parTransId="{ADA1B05B-CC62-FB46-B504-F2DC067A5BE2}" sibTransId="{4EEAE95F-FA79-C941-9689-3F29B9DD7B7B}"/>
    <dgm:cxn modelId="{BB02D6AA-E7FE-8141-9A01-B2C3107F7F6C}" srcId="{5BEA744D-0003-134A-92B3-F3D8CF0C5BAD}" destId="{BC6FEC71-9EF4-BD4D-9C7E-DD9538582E41}" srcOrd="2" destOrd="0" parTransId="{039AE32E-F4E6-7B4E-B631-E2CA38F88740}" sibTransId="{2EC42BED-B94D-AF4B-B701-BD49434DEDA9}"/>
    <dgm:cxn modelId="{BFFF61AD-AE7C-0042-92E6-34BEAABA626A}" srcId="{4EAB554B-E0E8-5F49-9824-5B673C8C8AFE}" destId="{F9E24D76-D112-1440-ADFC-352E4A484998}" srcOrd="0" destOrd="0" parTransId="{ABB26DA7-EA28-934A-9FDC-52B68829E8CA}" sibTransId="{7CB6C501-4BE2-7040-83FF-EF26160D6412}"/>
    <dgm:cxn modelId="{06258DAD-D9B0-BD47-84F4-C2A5311281DE}" type="presOf" srcId="{6DC56C7F-98E2-2244-8962-B21E2C10B838}" destId="{CFC35583-AC0E-BD4D-AE33-A37FF939603D}" srcOrd="0" destOrd="0" presId="urn:microsoft.com/office/officeart/2005/8/layout/process5"/>
    <dgm:cxn modelId="{D58D98AD-554E-954E-8D80-BC859E2709B9}" type="presOf" srcId="{6032A071-B250-2D46-9009-E3C397A79BEA}" destId="{C90B1D10-8774-504C-A641-B0E025BF1A6A}" srcOrd="1" destOrd="0" presId="urn:microsoft.com/office/officeart/2005/8/layout/process5"/>
    <dgm:cxn modelId="{F581ADAD-90B0-BE4C-8E34-76CD0F67D632}" type="presOf" srcId="{6EAB8F33-C7D2-CD44-A728-318158A7ED21}" destId="{40BC1F9C-C86C-EE46-ADE0-DFD84BD3E420}" srcOrd="0" destOrd="2" presId="urn:microsoft.com/office/officeart/2005/8/layout/process5"/>
    <dgm:cxn modelId="{01CC3FB1-7A21-3746-8621-21F38AD37AD2}" srcId="{4EAB554B-E0E8-5F49-9824-5B673C8C8AFE}" destId="{2F18BBA8-BB5D-CF46-A371-823DCE3A330A}" srcOrd="1" destOrd="0" parTransId="{26188CE2-10A0-DE41-8D5D-9DA601D9208F}" sibTransId="{C6E2AA75-3841-5248-83AC-AC598A00732E}"/>
    <dgm:cxn modelId="{3C9263B1-CEF7-0642-8B55-556F2C177B25}" srcId="{B7248484-3010-C749-A0B1-3A9AF3B236A9}" destId="{EB85F5C8-2F2B-F440-90DB-667D4DA4F3BE}" srcOrd="1" destOrd="0" parTransId="{CF178177-FC47-B14C-A1D0-D211FB6FFBF2}" sibTransId="{D0D2889C-DBBE-F448-918E-25E3FDB6DEAE}"/>
    <dgm:cxn modelId="{D2FD67B3-A82A-A14D-8165-EED1E4F6DCE6}" type="presOf" srcId="{36A52652-0CDD-1449-8114-4163D4A8B19C}" destId="{46322052-B84B-754D-98C8-B736A9DCD392}" srcOrd="0" destOrd="0" presId="urn:microsoft.com/office/officeart/2005/8/layout/process5"/>
    <dgm:cxn modelId="{B0BA54B6-CA4C-1343-9254-5418D89C7675}" type="presOf" srcId="{801A32E4-F83A-604E-836C-DEC41E9FE69F}" destId="{DA6D5488-A2D3-F544-8C0E-A490F7FE86B2}" srcOrd="0" destOrd="0" presId="urn:microsoft.com/office/officeart/2005/8/layout/process5"/>
    <dgm:cxn modelId="{536D65BE-E94E-C44D-B5E8-42141F526591}" type="presOf" srcId="{1A2528EA-510E-0C4C-9EC5-E3F75EDA71A8}" destId="{D79F864E-5ABF-3946-81AF-C2E55B94E52F}" srcOrd="0" destOrd="2" presId="urn:microsoft.com/office/officeart/2005/8/layout/process5"/>
    <dgm:cxn modelId="{3D280FC5-FD59-2A49-ADD6-0B6638565B63}" srcId="{36A52652-0CDD-1449-8114-4163D4A8B19C}" destId="{20ECC3E1-A639-0446-B58E-5B218CD8EB5A}" srcOrd="0" destOrd="0" parTransId="{860D4C06-CF91-C740-B7A4-26042D496723}" sibTransId="{FD70A137-3244-FC46-8887-7AEA26E1DD4F}"/>
    <dgm:cxn modelId="{2FF359C7-A1AD-D640-8442-A81A261F5D82}" type="presOf" srcId="{4EAB554B-E0E8-5F49-9824-5B673C8C8AFE}" destId="{6C036995-8503-8A4A-9839-BF420E3A810E}" srcOrd="0" destOrd="0" presId="urn:microsoft.com/office/officeart/2005/8/layout/process5"/>
    <dgm:cxn modelId="{977092C9-62B8-EF41-8478-D6D7C7FF76B6}" type="presOf" srcId="{BDFB21F6-B360-294F-9BD6-C8266DF04697}" destId="{FE54812B-0D5C-9E44-8A55-D03C9CBA67D7}" srcOrd="0" destOrd="2" presId="urn:microsoft.com/office/officeart/2005/8/layout/process5"/>
    <dgm:cxn modelId="{0297C3CA-0EB3-F242-981D-4D005F4E8E94}" srcId="{36A52652-0CDD-1449-8114-4163D4A8B19C}" destId="{0E4003FA-1782-9A43-9F51-C51968F91A31}" srcOrd="2" destOrd="0" parTransId="{8702B665-8F25-5B4F-9BE7-6DE93B74C309}" sibTransId="{6B4D6114-A120-5E47-AEE1-FDAE02C48280}"/>
    <dgm:cxn modelId="{818890CD-9405-A14F-BE3B-CA9E66F46DFB}" srcId="{BC6FEC71-9EF4-BD4D-9C7E-DD9538582E41}" destId="{0804571B-FCCC-C941-933F-29141124980F}" srcOrd="0" destOrd="0" parTransId="{8FE66149-1112-B546-ACD1-1DC83C1CF6BE}" sibTransId="{4177B02E-B03D-DD4A-B3CF-59B2B9F4ADD6}"/>
    <dgm:cxn modelId="{AED1D2D1-1A7E-1E4D-8202-722F9F2E9701}" srcId="{D3F02E1F-EF76-5445-AFE6-7F8197FB5032}" destId="{1A2528EA-510E-0C4C-9EC5-E3F75EDA71A8}" srcOrd="1" destOrd="0" parTransId="{0C33D595-6628-D944-9CCA-7F625A5624FD}" sibTransId="{C0E4AC48-4562-BC4F-8E5D-D3963512267C}"/>
    <dgm:cxn modelId="{152173D8-5BB2-9E4A-B36E-B3565B6B4495}" srcId="{E740A1CC-54BF-C145-AC7F-EC9BE677EA1A}" destId="{8D0DF4AD-3321-EA40-BB84-7CDF8A7C094F}" srcOrd="1" destOrd="0" parTransId="{876AB899-E892-C040-965E-7A5A09E872DB}" sibTransId="{B080E495-8A4C-CB49-807A-00EC8603234C}"/>
    <dgm:cxn modelId="{6C8E06DC-4C75-A44D-942C-EA765EB903E1}" type="presOf" srcId="{5EF94E17-43AF-274D-BD37-0DEDC841EAA1}" destId="{5EF25ED6-8687-1C4D-8320-17D5328984F0}" srcOrd="0" destOrd="2" presId="urn:microsoft.com/office/officeart/2005/8/layout/process5"/>
    <dgm:cxn modelId="{061F1AE6-C394-964D-A16C-9926698A6DC9}" type="presOf" srcId="{2EC42BED-B94D-AF4B-B701-BD49434DEDA9}" destId="{F66F5CC6-DB21-164F-AA7C-1278C3686C10}" srcOrd="0" destOrd="0" presId="urn:microsoft.com/office/officeart/2005/8/layout/process5"/>
    <dgm:cxn modelId="{9C3248E7-F707-904E-94C3-3180C493B518}" type="presOf" srcId="{E95244FB-E48D-184B-9AA1-A742A19DDE2B}" destId="{BF7C0A03-1B94-104A-B389-DBCA6798FF51}" srcOrd="1" destOrd="0" presId="urn:microsoft.com/office/officeart/2005/8/layout/process5"/>
    <dgm:cxn modelId="{C970EFE8-0834-7246-A418-F807D3ACE5D3}" type="presOf" srcId="{20ECC3E1-A639-0446-B58E-5B218CD8EB5A}" destId="{46322052-B84B-754D-98C8-B736A9DCD392}" srcOrd="0" destOrd="1" presId="urn:microsoft.com/office/officeart/2005/8/layout/process5"/>
    <dgm:cxn modelId="{4A881CF2-816D-EF4D-A0F3-648997E87539}" type="presOf" srcId="{D3F02E1F-EF76-5445-AFE6-7F8197FB5032}" destId="{D79F864E-5ABF-3946-81AF-C2E55B94E52F}" srcOrd="0" destOrd="0" presId="urn:microsoft.com/office/officeart/2005/8/layout/process5"/>
    <dgm:cxn modelId="{7941FBF9-07EE-3742-A058-417D873A9F01}" srcId="{36A52652-0CDD-1449-8114-4163D4A8B19C}" destId="{83059D7E-B509-E84E-BFCF-375EB2E84450}" srcOrd="1" destOrd="0" parTransId="{559071F0-62FC-2A43-B68D-206D5F9CD877}" sibTransId="{C0CBB601-947F-484B-9FF6-1D6B0A1033A9}"/>
    <dgm:cxn modelId="{A95B28FB-9526-1340-9A62-8FFB5D2AD158}" srcId="{B7248484-3010-C749-A0B1-3A9AF3B236A9}" destId="{B5BBB151-FD77-C440-A0E6-05053F9A587A}" srcOrd="0" destOrd="0" parTransId="{96177EBC-BC4C-1444-B8B8-183C541F56AF}" sibTransId="{0BB5AC40-C89D-CF46-9121-AD1DAE623C53}"/>
    <dgm:cxn modelId="{BF05D0FD-3908-4043-A25D-3F5417B12CAD}" type="presOf" srcId="{0804571B-FCCC-C941-933F-29141124980F}" destId="{40BC1F9C-C86C-EE46-ADE0-DFD84BD3E420}" srcOrd="0" destOrd="1" presId="urn:microsoft.com/office/officeart/2005/8/layout/process5"/>
    <dgm:cxn modelId="{CD521090-9502-CE4D-87E1-1A9E61D7D8A7}" type="presParOf" srcId="{6E416F95-DABD-7542-A431-84738FCAA23F}" destId="{5EF25ED6-8687-1C4D-8320-17D5328984F0}" srcOrd="0" destOrd="0" presId="urn:microsoft.com/office/officeart/2005/8/layout/process5"/>
    <dgm:cxn modelId="{15A856B7-34FF-A44F-AB0D-90B7A510A0B0}" type="presParOf" srcId="{6E416F95-DABD-7542-A431-84738FCAA23F}" destId="{54AE3C97-76D1-3648-BEDC-0178A1739CD0}" srcOrd="1" destOrd="0" presId="urn:microsoft.com/office/officeart/2005/8/layout/process5"/>
    <dgm:cxn modelId="{00AD4E25-CDEA-3C46-BFEE-D5DF07107CCA}" type="presParOf" srcId="{54AE3C97-76D1-3648-BEDC-0178A1739CD0}" destId="{08870F50-C14B-4248-AF29-C1AFC364BB0F}" srcOrd="0" destOrd="0" presId="urn:microsoft.com/office/officeart/2005/8/layout/process5"/>
    <dgm:cxn modelId="{ABF5FCAE-832D-2849-900F-2F6DED01D2C4}" type="presParOf" srcId="{6E416F95-DABD-7542-A431-84738FCAA23F}" destId="{46322052-B84B-754D-98C8-B736A9DCD392}" srcOrd="2" destOrd="0" presId="urn:microsoft.com/office/officeart/2005/8/layout/process5"/>
    <dgm:cxn modelId="{E2958B4B-5D63-3C46-8F8F-7C94E2C31F30}" type="presParOf" srcId="{6E416F95-DABD-7542-A431-84738FCAA23F}" destId="{1681899C-E6C5-F14A-9B49-446B6005C5FB}" srcOrd="3" destOrd="0" presId="urn:microsoft.com/office/officeart/2005/8/layout/process5"/>
    <dgm:cxn modelId="{8FD9A79E-A505-5145-BDC8-B7B60E7C40D1}" type="presParOf" srcId="{1681899C-E6C5-F14A-9B49-446B6005C5FB}" destId="{C90B1D10-8774-504C-A641-B0E025BF1A6A}" srcOrd="0" destOrd="0" presId="urn:microsoft.com/office/officeart/2005/8/layout/process5"/>
    <dgm:cxn modelId="{7940E4E3-D69D-C14E-B75C-1760B4B99FFB}" type="presParOf" srcId="{6E416F95-DABD-7542-A431-84738FCAA23F}" destId="{40BC1F9C-C86C-EE46-ADE0-DFD84BD3E420}" srcOrd="4" destOrd="0" presId="urn:microsoft.com/office/officeart/2005/8/layout/process5"/>
    <dgm:cxn modelId="{095158BE-B1F2-B240-877C-A9B4178CFAFB}" type="presParOf" srcId="{6E416F95-DABD-7542-A431-84738FCAA23F}" destId="{F66F5CC6-DB21-164F-AA7C-1278C3686C10}" srcOrd="5" destOrd="0" presId="urn:microsoft.com/office/officeart/2005/8/layout/process5"/>
    <dgm:cxn modelId="{682346B5-EC94-4641-ABBE-272739C65463}" type="presParOf" srcId="{F66F5CC6-DB21-164F-AA7C-1278C3686C10}" destId="{450ECE24-876B-514A-8422-A4D8FF63C0AA}" srcOrd="0" destOrd="0" presId="urn:microsoft.com/office/officeart/2005/8/layout/process5"/>
    <dgm:cxn modelId="{29627AB2-6D65-EF4C-B9B6-E80A250E758E}" type="presParOf" srcId="{6E416F95-DABD-7542-A431-84738FCAA23F}" destId="{6C036995-8503-8A4A-9839-BF420E3A810E}" srcOrd="6" destOrd="0" presId="urn:microsoft.com/office/officeart/2005/8/layout/process5"/>
    <dgm:cxn modelId="{9A078C4E-A3E7-A344-B411-5954B9FD27F5}" type="presParOf" srcId="{6E416F95-DABD-7542-A431-84738FCAA23F}" destId="{CFC35583-AC0E-BD4D-AE33-A37FF939603D}" srcOrd="7" destOrd="0" presId="urn:microsoft.com/office/officeart/2005/8/layout/process5"/>
    <dgm:cxn modelId="{84E12EC7-B32F-204E-A974-46B74BA6A848}" type="presParOf" srcId="{CFC35583-AC0E-BD4D-AE33-A37FF939603D}" destId="{AC85EA58-3F06-0445-8697-67265E6E8BDC}" srcOrd="0" destOrd="0" presId="urn:microsoft.com/office/officeart/2005/8/layout/process5"/>
    <dgm:cxn modelId="{861B8E26-5712-5942-8BBD-CFB2BF88360C}" type="presParOf" srcId="{6E416F95-DABD-7542-A431-84738FCAA23F}" destId="{D79F864E-5ABF-3946-81AF-C2E55B94E52F}" srcOrd="8" destOrd="0" presId="urn:microsoft.com/office/officeart/2005/8/layout/process5"/>
    <dgm:cxn modelId="{B399A478-0B91-474E-AFE8-3200BA8BD785}" type="presParOf" srcId="{6E416F95-DABD-7542-A431-84738FCAA23F}" destId="{087DFB3C-EA68-AA46-B873-1530EF99079F}" srcOrd="9" destOrd="0" presId="urn:microsoft.com/office/officeart/2005/8/layout/process5"/>
    <dgm:cxn modelId="{FCFC17CF-EACE-B440-A814-A18057CC29C2}" type="presParOf" srcId="{087DFB3C-EA68-AA46-B873-1530EF99079F}" destId="{BF7C0A03-1B94-104A-B389-DBCA6798FF51}" srcOrd="0" destOrd="0" presId="urn:microsoft.com/office/officeart/2005/8/layout/process5"/>
    <dgm:cxn modelId="{44A41F61-1615-2A4E-8062-045C4371BD1A}" type="presParOf" srcId="{6E416F95-DABD-7542-A431-84738FCAA23F}" destId="{C79A8629-BBB3-0045-87D5-054A8F6E82C4}" srcOrd="10" destOrd="0" presId="urn:microsoft.com/office/officeart/2005/8/layout/process5"/>
    <dgm:cxn modelId="{ACEE57C5-D8F2-7648-8D5B-545108256D1C}" type="presParOf" srcId="{6E416F95-DABD-7542-A431-84738FCAA23F}" destId="{DA6D5488-A2D3-F544-8C0E-A490F7FE86B2}" srcOrd="11" destOrd="0" presId="urn:microsoft.com/office/officeart/2005/8/layout/process5"/>
    <dgm:cxn modelId="{6AAEC2E9-BD5D-B34F-9181-77F55E9D1F99}" type="presParOf" srcId="{DA6D5488-A2D3-F544-8C0E-A490F7FE86B2}" destId="{FFCE4FF3-D44D-2F48-B122-7892215AB52B}" srcOrd="0" destOrd="0" presId="urn:microsoft.com/office/officeart/2005/8/layout/process5"/>
    <dgm:cxn modelId="{4A52EEF6-DA8B-644D-8333-34879CB05E11}" type="presParOf" srcId="{6E416F95-DABD-7542-A431-84738FCAA23F}" destId="{FE54812B-0D5C-9E44-8A55-D03C9CBA67D7}" srcOrd="12" destOrd="0" presId="urn:microsoft.com/office/officeart/2005/8/layout/process5"/>
    <dgm:cxn modelId="{0DB46F3B-BF3D-224F-9DA9-C44CB18D48EB}" type="presParOf" srcId="{6E416F95-DABD-7542-A431-84738FCAA23F}" destId="{9DD4B998-1AFA-C643-9FC4-9728AD0EA55C}" srcOrd="13" destOrd="0" presId="urn:microsoft.com/office/officeart/2005/8/layout/process5"/>
    <dgm:cxn modelId="{B2D45D24-772C-A94E-9D55-06A40990E498}" type="presParOf" srcId="{9DD4B998-1AFA-C643-9FC4-9728AD0EA55C}" destId="{ABAE51D9-6EF1-D04F-AAFA-EE8325431174}" srcOrd="0" destOrd="0" presId="urn:microsoft.com/office/officeart/2005/8/layout/process5"/>
    <dgm:cxn modelId="{4EA7092C-B77A-CD4D-B364-17C7D52079A2}" type="presParOf" srcId="{6E416F95-DABD-7542-A431-84738FCAA23F}" destId="{BD74D12D-AC68-ED41-906F-0B760EF6ED21}" srcOrd="14" destOrd="0" presId="urn:microsoft.com/office/officeart/2005/8/layout/process5"/>
    <dgm:cxn modelId="{8411B308-4BE4-AA4C-AC64-AA74837D1591}" type="presParOf" srcId="{6E416F95-DABD-7542-A431-84738FCAA23F}" destId="{FB46B0A0-C979-4840-BFB6-623BA23B6B85}" srcOrd="15" destOrd="0" presId="urn:microsoft.com/office/officeart/2005/8/layout/process5"/>
    <dgm:cxn modelId="{2D82F27A-1BC5-4E4E-A8BB-423386C140CD}" type="presParOf" srcId="{FB46B0A0-C979-4840-BFB6-623BA23B6B85}" destId="{0392E27F-5D45-7D42-8CB7-02AD44D02E7F}" srcOrd="0" destOrd="0" presId="urn:microsoft.com/office/officeart/2005/8/layout/process5"/>
    <dgm:cxn modelId="{581D07DB-AD9F-5247-B2D2-F7324AA6BCC6}" type="presParOf" srcId="{6E416F95-DABD-7542-A431-84738FCAA23F}" destId="{6E0FD4C9-AEA4-194E-990A-F42CA64AF0D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25ED6-8687-1C4D-8320-17D5328984F0}">
      <dsp:nvSpPr>
        <dsp:cNvPr id="0" name=""/>
        <dsp:cNvSpPr/>
      </dsp:nvSpPr>
      <dsp:spPr>
        <a:xfrm>
          <a:off x="4324" y="779051"/>
          <a:ext cx="1340493" cy="1426740"/>
        </a:xfrm>
        <a:prstGeom prst="roundRect">
          <a:avLst>
            <a:gd name="adj" fmla="val 10000"/>
          </a:avLst>
        </a:prstGeom>
        <a:solidFill>
          <a:srgbClr val="C0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7 (CW 43)</a:t>
          </a:r>
        </a:p>
        <a:p>
          <a:pPr marL="57150" lvl="1" indent="-57150" algn="l" defTabSz="400050">
            <a:lnSpc>
              <a:spcPct val="90000"/>
            </a:lnSpc>
            <a:spcBef>
              <a:spcPct val="0"/>
            </a:spcBef>
            <a:spcAft>
              <a:spcPct val="15000"/>
            </a:spcAft>
            <a:buChar char="•"/>
          </a:pPr>
          <a:r>
            <a:rPr lang="de-DE" sz="900" kern="1200" dirty="0" err="1"/>
            <a:t>Scrum</a:t>
          </a:r>
          <a:r>
            <a:rPr lang="de-DE" sz="900" kern="1200" dirty="0"/>
            <a:t> Intro / </a:t>
          </a:r>
          <a:r>
            <a:rPr lang="de-DE" sz="900" kern="1200" dirty="0" err="1"/>
            <a:t>Rerun</a:t>
          </a:r>
          <a:r>
            <a:rPr lang="de-DE" sz="900" kern="1200" dirty="0"/>
            <a:t> (</a:t>
          </a:r>
          <a:r>
            <a:rPr lang="de-DE" sz="900" kern="1200" dirty="0" err="1"/>
            <a:t>Friday</a:t>
          </a:r>
          <a:r>
            <a:rPr lang="de-DE" sz="900" kern="1200" dirty="0"/>
            <a:t>)</a:t>
          </a:r>
        </a:p>
        <a:p>
          <a:pPr marL="57150" lvl="1" indent="-57150" algn="l" defTabSz="400050">
            <a:lnSpc>
              <a:spcPct val="90000"/>
            </a:lnSpc>
            <a:spcBef>
              <a:spcPct val="0"/>
            </a:spcBef>
            <a:spcAft>
              <a:spcPct val="15000"/>
            </a:spcAft>
            <a:buChar char="•"/>
          </a:pPr>
          <a:r>
            <a:rPr lang="de-DE" sz="900" kern="1200" dirty="0" err="1"/>
            <a:t>Getting</a:t>
          </a:r>
          <a:r>
            <a:rPr lang="de-DE" sz="900" kern="1200" dirty="0"/>
            <a:t> </a:t>
          </a:r>
          <a:r>
            <a:rPr lang="de-DE" sz="900" kern="1200" dirty="0" err="1"/>
            <a:t>familiar</a:t>
          </a:r>
          <a:r>
            <a:rPr lang="de-DE" sz="900" kern="1200" dirty="0"/>
            <a:t> </a:t>
          </a:r>
          <a:r>
            <a:rPr lang="de-DE" sz="900" kern="1200" dirty="0" err="1"/>
            <a:t>with</a:t>
          </a:r>
          <a:r>
            <a:rPr lang="de-DE" sz="900" kern="1200" dirty="0"/>
            <a:t> </a:t>
          </a:r>
          <a:r>
            <a:rPr lang="de-DE" sz="900" kern="1200" dirty="0" err="1"/>
            <a:t>the</a:t>
          </a:r>
          <a:r>
            <a:rPr lang="de-DE" sz="900" kern="1200" dirty="0"/>
            <a:t> </a:t>
          </a:r>
          <a:r>
            <a:rPr lang="de-DE" sz="900" kern="1200" dirty="0" err="1"/>
            <a:t>case</a:t>
          </a:r>
          <a:endParaRPr lang="de-DE" sz="800" kern="1200" dirty="0"/>
        </a:p>
      </dsp:txBody>
      <dsp:txXfrm>
        <a:off x="43586" y="818313"/>
        <a:ext cx="1261969" cy="1348216"/>
      </dsp:txXfrm>
    </dsp:sp>
    <dsp:sp modelId="{54AE3C97-76D1-3648-BEDC-0178A1739CD0}">
      <dsp:nvSpPr>
        <dsp:cNvPr id="0" name=""/>
        <dsp:cNvSpPr/>
      </dsp:nvSpPr>
      <dsp:spPr>
        <a:xfrm rot="96134">
          <a:off x="1465210" y="1352375"/>
          <a:ext cx="29028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65227" y="1417646"/>
        <a:ext cx="203201" cy="199466"/>
      </dsp:txXfrm>
    </dsp:sp>
    <dsp:sp modelId="{46322052-B84B-754D-98C8-B736A9DCD392}">
      <dsp:nvSpPr>
        <dsp:cNvPr id="0" name=""/>
        <dsp:cNvSpPr/>
      </dsp:nvSpPr>
      <dsp:spPr>
        <a:xfrm>
          <a:off x="1892314" y="83186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Project Week (CW 44)</a:t>
          </a:r>
        </a:p>
        <a:p>
          <a:pPr marL="57150" lvl="1" indent="-57150" algn="l" defTabSz="355600">
            <a:lnSpc>
              <a:spcPct val="90000"/>
            </a:lnSpc>
            <a:spcBef>
              <a:spcPct val="0"/>
            </a:spcBef>
            <a:spcAft>
              <a:spcPct val="15000"/>
            </a:spcAft>
            <a:buChar char="•"/>
          </a:pPr>
          <a:r>
            <a:rPr lang="de-DE" sz="800" kern="1200"/>
            <a:t>Getting familiar with the case</a:t>
          </a:r>
        </a:p>
        <a:p>
          <a:pPr marL="57150" lvl="1" indent="-57150" algn="l" defTabSz="355600">
            <a:lnSpc>
              <a:spcPct val="90000"/>
            </a:lnSpc>
            <a:spcBef>
              <a:spcPct val="0"/>
            </a:spcBef>
            <a:spcAft>
              <a:spcPct val="15000"/>
            </a:spcAft>
            <a:buChar char="•"/>
          </a:pPr>
          <a:r>
            <a:rPr lang="de-DE" sz="800" kern="1200"/>
            <a:t>Create first draft SRS</a:t>
          </a:r>
        </a:p>
        <a:p>
          <a:pPr marL="57150" lvl="1" indent="-57150" algn="l" defTabSz="355600">
            <a:lnSpc>
              <a:spcPct val="90000"/>
            </a:lnSpc>
            <a:spcBef>
              <a:spcPct val="0"/>
            </a:spcBef>
            <a:spcAft>
              <a:spcPct val="15000"/>
            </a:spcAft>
            <a:buChar char="•"/>
          </a:pPr>
          <a:r>
            <a:rPr lang="de-DE" sz="800" kern="1200"/>
            <a:t>Create first draft high level design</a:t>
          </a:r>
        </a:p>
        <a:p>
          <a:pPr marL="57150" lvl="1" indent="-57150" algn="l" defTabSz="355600">
            <a:lnSpc>
              <a:spcPct val="90000"/>
            </a:lnSpc>
            <a:spcBef>
              <a:spcPct val="0"/>
            </a:spcBef>
            <a:spcAft>
              <a:spcPct val="15000"/>
            </a:spcAft>
            <a:buChar char="•"/>
          </a:pPr>
          <a:r>
            <a:rPr lang="de-DE" sz="800" kern="1200" dirty="0" err="1"/>
            <a:t>Deliverable</a:t>
          </a:r>
          <a:r>
            <a:rPr lang="de-DE" sz="800" kern="1200" dirty="0"/>
            <a:t>: SRS-</a:t>
          </a:r>
          <a:r>
            <a:rPr lang="de-DE" sz="800" kern="1200" dirty="0" err="1"/>
            <a:t>draft</a:t>
          </a:r>
          <a:r>
            <a:rPr lang="de-DE" sz="800" kern="1200" dirty="0"/>
            <a:t> in </a:t>
          </a:r>
          <a:r>
            <a:rPr lang="de-DE" sz="800" kern="1200" dirty="0" err="1"/>
            <a:t>groups</a:t>
          </a:r>
          <a:r>
            <a:rPr lang="de-DE" sz="800" kern="1200" dirty="0"/>
            <a:t> </a:t>
          </a:r>
          <a:r>
            <a:rPr lang="de-DE" sz="800" kern="1200" dirty="0" err="1"/>
            <a:t>repository</a:t>
          </a:r>
          <a:endParaRPr lang="de-DE" sz="800" kern="1200" dirty="0"/>
        </a:p>
      </dsp:txBody>
      <dsp:txXfrm>
        <a:off x="1931576" y="871123"/>
        <a:ext cx="1261969" cy="1348216"/>
      </dsp:txXfrm>
    </dsp:sp>
    <dsp:sp modelId="{1681899C-E6C5-F14A-9B49-446B6005C5FB}">
      <dsp:nvSpPr>
        <dsp:cNvPr id="0" name=""/>
        <dsp:cNvSpPr/>
      </dsp:nvSpPr>
      <dsp:spPr>
        <a:xfrm rot="21502702">
          <a:off x="3348229" y="1352828"/>
          <a:ext cx="278306"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348246" y="1420497"/>
        <a:ext cx="194814" cy="199466"/>
      </dsp:txXfrm>
    </dsp:sp>
    <dsp:sp modelId="{40BC1F9C-C86C-EE46-ADE0-DFD84BD3E420}">
      <dsp:nvSpPr>
        <dsp:cNvPr id="0" name=""/>
        <dsp:cNvSpPr/>
      </dsp:nvSpPr>
      <dsp:spPr>
        <a:xfrm>
          <a:off x="3757704" y="77905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8 (CW 45) – 1st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3796966" y="818313"/>
        <a:ext cx="1261969" cy="1348216"/>
      </dsp:txXfrm>
    </dsp:sp>
    <dsp:sp modelId="{F66F5CC6-DB21-164F-AA7C-1278C3686C10}">
      <dsp:nvSpPr>
        <dsp:cNvPr id="0" name=""/>
        <dsp:cNvSpPr/>
      </dsp:nvSpPr>
      <dsp:spPr>
        <a:xfrm>
          <a:off x="5216161" y="1326200"/>
          <a:ext cx="284184"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216161" y="1392688"/>
        <a:ext cx="198929" cy="199466"/>
      </dsp:txXfrm>
    </dsp:sp>
    <dsp:sp modelId="{6C036995-8503-8A4A-9839-BF420E3A810E}">
      <dsp:nvSpPr>
        <dsp:cNvPr id="0" name=""/>
        <dsp:cNvSpPr/>
      </dsp:nvSpPr>
      <dsp:spPr>
        <a:xfrm>
          <a:off x="5634395" y="77905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9 (CW 46) – 2nd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5673657" y="818313"/>
        <a:ext cx="1261969" cy="1348216"/>
      </dsp:txXfrm>
    </dsp:sp>
    <dsp:sp modelId="{CFC35583-AC0E-BD4D-AE33-A37FF939603D}">
      <dsp:nvSpPr>
        <dsp:cNvPr id="0" name=""/>
        <dsp:cNvSpPr/>
      </dsp:nvSpPr>
      <dsp:spPr>
        <a:xfrm rot="1385729">
          <a:off x="7053284" y="1546351"/>
          <a:ext cx="262843"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7056444" y="1597373"/>
        <a:ext cx="183990" cy="199466"/>
      </dsp:txXfrm>
    </dsp:sp>
    <dsp:sp modelId="{D79F864E-5ABF-3946-81AF-C2E55B94E52F}">
      <dsp:nvSpPr>
        <dsp:cNvPr id="0" name=""/>
        <dsp:cNvSpPr/>
      </dsp:nvSpPr>
      <dsp:spPr>
        <a:xfrm>
          <a:off x="7431071" y="154523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10 (CW 47) – 3rd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7470333" y="1584493"/>
        <a:ext cx="1261969" cy="1348216"/>
      </dsp:txXfrm>
    </dsp:sp>
    <dsp:sp modelId="{087DFB3C-EA68-AA46-B873-1530EF99079F}">
      <dsp:nvSpPr>
        <dsp:cNvPr id="0" name=""/>
        <dsp:cNvSpPr/>
      </dsp:nvSpPr>
      <dsp:spPr>
        <a:xfrm rot="9017813">
          <a:off x="7054294" y="2778121"/>
          <a:ext cx="290980"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7135853" y="2822982"/>
        <a:ext cx="203686" cy="199466"/>
      </dsp:txXfrm>
    </dsp:sp>
    <dsp:sp modelId="{C79A8629-BBB3-0045-87D5-054A8F6E82C4}">
      <dsp:nvSpPr>
        <dsp:cNvPr id="0" name=""/>
        <dsp:cNvSpPr/>
      </dsp:nvSpPr>
      <dsp:spPr>
        <a:xfrm>
          <a:off x="5613698" y="2581974"/>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11 (CW 48) – 4th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5652960" y="2621236"/>
        <a:ext cx="1261969" cy="1348216"/>
      </dsp:txXfrm>
    </dsp:sp>
    <dsp:sp modelId="{DA6D5488-A2D3-F544-8C0E-A490F7FE86B2}">
      <dsp:nvSpPr>
        <dsp:cNvPr id="0" name=""/>
        <dsp:cNvSpPr/>
      </dsp:nvSpPr>
      <dsp:spPr>
        <a:xfrm rot="10716062">
          <a:off x="5215047" y="3151786"/>
          <a:ext cx="28176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5299564" y="3217242"/>
        <a:ext cx="197237" cy="199466"/>
      </dsp:txXfrm>
    </dsp:sp>
    <dsp:sp modelId="{FE54812B-0D5C-9E44-8A55-D03C9CBA67D7}">
      <dsp:nvSpPr>
        <dsp:cNvPr id="0" name=""/>
        <dsp:cNvSpPr/>
      </dsp:nvSpPr>
      <dsp:spPr>
        <a:xfrm>
          <a:off x="3741726" y="2627690"/>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12 (CW 49) – 5th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3780988" y="2666952"/>
        <a:ext cx="1261969" cy="1348216"/>
      </dsp:txXfrm>
    </dsp:sp>
    <dsp:sp modelId="{9DD4B998-1AFA-C643-9FC4-9728AD0EA55C}">
      <dsp:nvSpPr>
        <dsp:cNvPr id="0" name=""/>
        <dsp:cNvSpPr/>
      </dsp:nvSpPr>
      <dsp:spPr>
        <a:xfrm rot="10736587">
          <a:off x="3353157" y="3191839"/>
          <a:ext cx="274618"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435535" y="3257567"/>
        <a:ext cx="192233" cy="199466"/>
      </dsp:txXfrm>
    </dsp:sp>
    <dsp:sp modelId="{BD74D12D-AC68-ED41-906F-0B760EF6ED21}">
      <dsp:nvSpPr>
        <dsp:cNvPr id="0" name=""/>
        <dsp:cNvSpPr/>
      </dsp:nvSpPr>
      <dsp:spPr>
        <a:xfrm>
          <a:off x="1883172" y="2661977"/>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13 (CW 50) – 6th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1922434" y="2701239"/>
        <a:ext cx="1261969" cy="1348216"/>
      </dsp:txXfrm>
    </dsp:sp>
    <dsp:sp modelId="{FB46B0A0-C979-4840-BFB6-623BA23B6B85}">
      <dsp:nvSpPr>
        <dsp:cNvPr id="0" name=""/>
        <dsp:cNvSpPr/>
      </dsp:nvSpPr>
      <dsp:spPr>
        <a:xfrm rot="10841726">
          <a:off x="1476158" y="3197796"/>
          <a:ext cx="28763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62446" y="3264808"/>
        <a:ext cx="201346" cy="199466"/>
      </dsp:txXfrm>
    </dsp:sp>
    <dsp:sp modelId="{6E0FD4C9-AEA4-194E-990A-F42CA64AF0D1}">
      <dsp:nvSpPr>
        <dsp:cNvPr id="0" name=""/>
        <dsp:cNvSpPr/>
      </dsp:nvSpPr>
      <dsp:spPr>
        <a:xfrm>
          <a:off x="7" y="2639119"/>
          <a:ext cx="1340493" cy="1426740"/>
        </a:xfrm>
        <a:prstGeom prst="roundRect">
          <a:avLst>
            <a:gd name="adj" fmla="val 10000"/>
          </a:avLst>
        </a:prstGeom>
        <a:solidFill>
          <a:srgbClr val="00B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14 (CW 51) – Assessments</a:t>
          </a:r>
        </a:p>
        <a:p>
          <a:pPr marL="57150" lvl="1" indent="-57150" algn="l" defTabSz="355600">
            <a:lnSpc>
              <a:spcPct val="90000"/>
            </a:lnSpc>
            <a:spcBef>
              <a:spcPct val="0"/>
            </a:spcBef>
            <a:spcAft>
              <a:spcPct val="15000"/>
            </a:spcAft>
            <a:buChar char="•"/>
          </a:pPr>
          <a:r>
            <a:rPr lang="de-DE" sz="800" b="1" kern="1200"/>
            <a:t>Individual Assessments</a:t>
          </a:r>
          <a:endParaRPr lang="de-DE" sz="800" kern="1200"/>
        </a:p>
      </dsp:txBody>
      <dsp:txXfrm>
        <a:off x="39269" y="2678381"/>
        <a:ext cx="1261969" cy="13482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845046B-E3A6-4E43-9D24-8C38ABDF8202}" type="datetimeFigureOut">
              <a:t>25.10.19</a:t>
            </a:fld>
            <a:endParaRPr lang="nl-NL"/>
          </a:p>
        </p:txBody>
      </p:sp>
      <p:sp>
        <p:nvSpPr>
          <p:cNvPr id="4" name="Tijdelijke aanduiding voor voettekst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D6D2CFB6-CBE2-1D40-B0FD-77D0D9479B87}" type="slidenum">
              <a:t>‹#›</a:t>
            </a:fld>
            <a:endParaRPr lang="nl-NL"/>
          </a:p>
        </p:txBody>
      </p:sp>
    </p:spTree>
    <p:extLst>
      <p:ext uri="{BB962C8B-B14F-4D97-AF65-F5344CB8AC3E}">
        <p14:creationId xmlns:p14="http://schemas.microsoft.com/office/powerpoint/2010/main" val="248425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9018F2F7-B2B7-42A0-959D-3C2F3F968CEB}" type="datetimeFigureOut">
              <a:rPr lang="nl-NL" smtClean="0"/>
              <a:t>25-10-2019</a:t>
            </a:fld>
            <a:endParaRPr lang="nl-NL"/>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F3BDDFAA-1791-49F6-9FB3-AC79FE0F6723}" type="slidenum">
              <a:rPr lang="nl-NL" smtClean="0"/>
              <a:t>‹#›</a:t>
            </a:fld>
            <a:endParaRPr lang="nl-NL"/>
          </a:p>
        </p:txBody>
      </p:sp>
    </p:spTree>
    <p:extLst>
      <p:ext uri="{BB962C8B-B14F-4D97-AF65-F5344CB8AC3E}">
        <p14:creationId xmlns:p14="http://schemas.microsoft.com/office/powerpoint/2010/main" val="121677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3BDDFAA-1791-49F6-9FB3-AC79FE0F6723}" type="slidenum">
              <a:rPr lang="nl-NL" smtClean="0"/>
              <a:t>1</a:t>
            </a:fld>
            <a:endParaRPr lang="nl-NL"/>
          </a:p>
        </p:txBody>
      </p:sp>
    </p:spTree>
    <p:extLst>
      <p:ext uri="{BB962C8B-B14F-4D97-AF65-F5344CB8AC3E}">
        <p14:creationId xmlns:p14="http://schemas.microsoft.com/office/powerpoint/2010/main" val="2844980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16</a:t>
            </a:fld>
            <a:endParaRPr lang="en-US"/>
          </a:p>
        </p:txBody>
      </p:sp>
    </p:spTree>
    <p:extLst>
      <p:ext uri="{BB962C8B-B14F-4D97-AF65-F5344CB8AC3E}">
        <p14:creationId xmlns:p14="http://schemas.microsoft.com/office/powerpoint/2010/main" val="388608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17</a:t>
            </a:fld>
            <a:endParaRPr lang="en-US"/>
          </a:p>
        </p:txBody>
      </p:sp>
    </p:spTree>
    <p:extLst>
      <p:ext uri="{BB962C8B-B14F-4D97-AF65-F5344CB8AC3E}">
        <p14:creationId xmlns:p14="http://schemas.microsoft.com/office/powerpoint/2010/main" val="220090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SP</a:t>
            </a:r>
          </a:p>
        </p:txBody>
      </p:sp>
      <p:sp>
        <p:nvSpPr>
          <p:cNvPr id="4" name="Slide Number Placeholder 3"/>
          <p:cNvSpPr>
            <a:spLocks noGrp="1"/>
          </p:cNvSpPr>
          <p:nvPr>
            <p:ph type="sldNum" sz="quarter" idx="10"/>
          </p:nvPr>
        </p:nvSpPr>
        <p:spPr/>
        <p:txBody>
          <a:bodyPr/>
          <a:lstStyle/>
          <a:p>
            <a:fld id="{B9224277-E34D-5042-A7D1-0A6C0A1C266A}" type="slidenum">
              <a:rPr lang="en-US" smtClean="0"/>
              <a:t>22</a:t>
            </a:fld>
            <a:endParaRPr lang="en-US"/>
          </a:p>
        </p:txBody>
      </p:sp>
    </p:spTree>
    <p:extLst>
      <p:ext uri="{BB962C8B-B14F-4D97-AF65-F5344CB8AC3E}">
        <p14:creationId xmlns:p14="http://schemas.microsoft.com/office/powerpoint/2010/main" val="54268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23</a:t>
            </a:fld>
            <a:endParaRPr lang="en-US"/>
          </a:p>
        </p:txBody>
      </p:sp>
    </p:spTree>
    <p:extLst>
      <p:ext uri="{BB962C8B-B14F-4D97-AF65-F5344CB8AC3E}">
        <p14:creationId xmlns:p14="http://schemas.microsoft.com/office/powerpoint/2010/main" val="8368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31</a:t>
            </a:fld>
            <a:endParaRPr lang="en-US"/>
          </a:p>
        </p:txBody>
      </p:sp>
    </p:spTree>
    <p:extLst>
      <p:ext uri="{BB962C8B-B14F-4D97-AF65-F5344CB8AC3E}">
        <p14:creationId xmlns:p14="http://schemas.microsoft.com/office/powerpoint/2010/main" val="346166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36</a:t>
            </a:fld>
            <a:endParaRPr lang="en-US"/>
          </a:p>
        </p:txBody>
      </p:sp>
    </p:spTree>
    <p:extLst>
      <p:ext uri="{BB962C8B-B14F-4D97-AF65-F5344CB8AC3E}">
        <p14:creationId xmlns:p14="http://schemas.microsoft.com/office/powerpoint/2010/main" val="283317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3BDDFAA-1791-49F6-9FB3-AC79FE0F6723}" type="slidenum">
              <a:rPr lang="nl-NL" smtClean="0"/>
              <a:t>41</a:t>
            </a:fld>
            <a:endParaRPr lang="nl-NL"/>
          </a:p>
        </p:txBody>
      </p:sp>
    </p:spTree>
    <p:extLst>
      <p:ext uri="{BB962C8B-B14F-4D97-AF65-F5344CB8AC3E}">
        <p14:creationId xmlns:p14="http://schemas.microsoft.com/office/powerpoint/2010/main" val="73021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46</a:t>
            </a:fld>
            <a:endParaRPr lang="en-US"/>
          </a:p>
        </p:txBody>
      </p:sp>
    </p:spTree>
    <p:extLst>
      <p:ext uri="{BB962C8B-B14F-4D97-AF65-F5344CB8AC3E}">
        <p14:creationId xmlns:p14="http://schemas.microsoft.com/office/powerpoint/2010/main" val="37125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does it mean if somebody says, he works agile or uses</a:t>
            </a:r>
            <a:r>
              <a:rPr lang="en-US" baseline="0" dirty="0"/>
              <a:t> an agile process?</a:t>
            </a:r>
            <a:endParaRPr lang="en-US" dirty="0"/>
          </a:p>
          <a:p>
            <a:pPr marL="628650" lvl="1" indent="-171450">
              <a:buFont typeface="Arial" charset="0"/>
              <a:buChar char="•"/>
            </a:pPr>
            <a:r>
              <a:rPr lang="en-US" dirty="0"/>
              <a:t>Time focused, usually using </a:t>
            </a:r>
            <a:r>
              <a:rPr lang="en-US" b="1" baseline="0" dirty="0"/>
              <a:t>Time Boxing</a:t>
            </a:r>
            <a:r>
              <a:rPr lang="en-US" dirty="0"/>
              <a:t>:</a:t>
            </a:r>
            <a:r>
              <a:rPr lang="en-US" baseline="0" dirty="0"/>
              <a:t> Do not exceed time given for meetings.</a:t>
            </a:r>
          </a:p>
          <a:p>
            <a:pPr marL="628650" lvl="1" indent="-171450">
              <a:buFont typeface="Arial" charset="0"/>
              <a:buChar char="•"/>
            </a:pPr>
            <a:r>
              <a:rPr lang="en-US" baseline="0" dirty="0"/>
              <a:t>Iterative, doing the work in iterations, for instance, doing analysis, design, implementation and testing again and again</a:t>
            </a:r>
          </a:p>
          <a:p>
            <a:pPr marL="628650" lvl="1" indent="-171450">
              <a:buFont typeface="Arial" charset="0"/>
              <a:buChar char="•"/>
            </a:pPr>
            <a:r>
              <a:rPr lang="en-US" baseline="0" dirty="0"/>
              <a:t>Incremental product development means creating small pieces of functionality and thus</a:t>
            </a:r>
          </a:p>
          <a:p>
            <a:pPr marL="628650" lvl="1" indent="-171450">
              <a:buFont typeface="Arial" charset="0"/>
              <a:buChar char="•"/>
            </a:pPr>
            <a:r>
              <a:rPr lang="en-US" baseline="0" dirty="0"/>
              <a:t>Developing these small pieces</a:t>
            </a:r>
          </a:p>
          <a:p>
            <a:pPr marL="628650" lvl="1" indent="-171450">
              <a:buFont typeface="Arial" charset="0"/>
              <a:buChar char="•"/>
            </a:pPr>
            <a:r>
              <a:rPr lang="en-US" baseline="0" dirty="0"/>
              <a:t>The most important thing in agile is the feedback part. </a:t>
            </a:r>
          </a:p>
          <a:p>
            <a:pPr marL="171450" lvl="0" indent="-171450">
              <a:buFont typeface="Arial" charset="0"/>
              <a:buChar char="•"/>
            </a:pPr>
            <a:r>
              <a:rPr lang="en-US" baseline="0" dirty="0"/>
              <a:t>So what all these agile processes have in common is that they follow the 12 principles of the agile manifesto. This manifesto was developed by some guys, e.g. Robert C. Martin (Uncle Bob), Ron Jeffries (Creator of Spring), Alistair Cockburn (Use Case Expert), Martin Fowler, Kent Beck, Ken </a:t>
            </a:r>
            <a:r>
              <a:rPr lang="en-US" baseline="0" dirty="0" err="1"/>
              <a:t>Schwaber</a:t>
            </a:r>
            <a:r>
              <a:rPr lang="en-US" baseline="0" dirty="0"/>
              <a:t>, Jeff Sutherland</a:t>
            </a:r>
            <a:r>
              <a:rPr lang="mr-IN" baseline="0" dirty="0"/>
              <a:t>…</a:t>
            </a:r>
            <a:r>
              <a:rPr lang="de-DE" baseline="0" dirty="0"/>
              <a:t> </a:t>
            </a:r>
            <a:r>
              <a:rPr lang="de-DE" baseline="0" dirty="0" err="1"/>
              <a:t>asf</a:t>
            </a:r>
            <a:r>
              <a:rPr lang="de-DE" baseline="0" dirty="0"/>
              <a:t>. </a:t>
            </a:r>
            <a:r>
              <a:rPr lang="en-US" baseline="0" dirty="0"/>
              <a:t> </a:t>
            </a:r>
          </a:p>
          <a:p>
            <a:pPr marL="171450" indent="-171450">
              <a:buFont typeface="Arial" charset="0"/>
              <a:buChar char="•"/>
            </a:pPr>
            <a:endParaRPr lang="en-US" b="1"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a:t>
            </a:fld>
            <a:endParaRPr lang="en-US"/>
          </a:p>
        </p:txBody>
      </p:sp>
    </p:spTree>
    <p:extLst>
      <p:ext uri="{BB962C8B-B14F-4D97-AF65-F5344CB8AC3E}">
        <p14:creationId xmlns:p14="http://schemas.microsoft.com/office/powerpoint/2010/main" val="272975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Agile Management Framework following</a:t>
            </a:r>
            <a:r>
              <a:rPr lang="en-US" baseline="0" dirty="0"/>
              <a:t> the agile manifesto and their principles to create a product</a:t>
            </a:r>
          </a:p>
          <a:p>
            <a:pPr marL="171450" indent="-171450">
              <a:buFont typeface="Arial" charset="0"/>
              <a:buChar char="•"/>
            </a:pPr>
            <a:r>
              <a:rPr lang="en-US" baseline="0" dirty="0"/>
              <a:t>It is an empirical process, that means that all the time the workflow, tools and processes will be inspected and adapted if needed due to improvement</a:t>
            </a:r>
          </a:p>
          <a:p>
            <a:pPr marL="171450" indent="-171450">
              <a:buFont typeface="Arial" charset="0"/>
              <a:buChar char="•"/>
            </a:pPr>
            <a:r>
              <a:rPr lang="en-US" baseline="0" dirty="0"/>
              <a:t>Goal is to produce </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4</a:t>
            </a:fld>
            <a:endParaRPr lang="en-US"/>
          </a:p>
        </p:txBody>
      </p:sp>
    </p:spTree>
    <p:extLst>
      <p:ext uri="{BB962C8B-B14F-4D97-AF65-F5344CB8AC3E}">
        <p14:creationId xmlns:p14="http://schemas.microsoft.com/office/powerpoint/2010/main" val="156409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Different project types</a:t>
            </a:r>
          </a:p>
          <a:p>
            <a:pPr marL="171450" indent="-171450">
              <a:buFont typeface="Arial" charset="0"/>
              <a:buChar char="•"/>
            </a:pPr>
            <a:r>
              <a:rPr lang="de-DE" b="1" dirty="0"/>
              <a:t>Innovation</a:t>
            </a:r>
            <a:r>
              <a:rPr lang="de-DE" dirty="0"/>
              <a:t>: </a:t>
            </a:r>
          </a:p>
          <a:p>
            <a:pPr marL="628650" lvl="1" indent="-171450">
              <a:buFont typeface="Arial" charset="0"/>
              <a:buChar char="•"/>
            </a:pPr>
            <a:r>
              <a:rPr lang="de-DE" dirty="0"/>
              <a:t>Derivative, a</a:t>
            </a:r>
            <a:r>
              <a:rPr lang="de-DE" baseline="0" dirty="0"/>
              <a:t> </a:t>
            </a:r>
            <a:r>
              <a:rPr lang="de-DE" baseline="0" dirty="0" err="1"/>
              <a:t>derivate</a:t>
            </a:r>
            <a:r>
              <a:rPr lang="de-DE" baseline="0" dirty="0"/>
              <a:t> </a:t>
            </a:r>
            <a:r>
              <a:rPr lang="de-DE" baseline="0" dirty="0" err="1"/>
              <a:t>of</a:t>
            </a:r>
            <a:r>
              <a:rPr lang="de-DE" baseline="0" dirty="0"/>
              <a:t> a </a:t>
            </a:r>
            <a:r>
              <a:rPr lang="de-DE" baseline="0" dirty="0" err="1"/>
              <a:t>succesfull</a:t>
            </a:r>
            <a:r>
              <a:rPr lang="de-DE" baseline="0" dirty="0"/>
              <a:t> </a:t>
            </a:r>
            <a:r>
              <a:rPr lang="de-DE" baseline="0" dirty="0" err="1"/>
              <a:t>product</a:t>
            </a:r>
            <a:endParaRPr lang="de-DE" baseline="0" dirty="0"/>
          </a:p>
          <a:p>
            <a:pPr marL="628650" lvl="1" indent="-171450">
              <a:buFont typeface="Arial" charset="0"/>
              <a:buChar char="•"/>
            </a:pPr>
            <a:r>
              <a:rPr lang="de-DE" baseline="0" dirty="0" err="1"/>
              <a:t>Platform</a:t>
            </a:r>
            <a:r>
              <a:rPr lang="de-DE" baseline="0" dirty="0"/>
              <a:t>: a </a:t>
            </a:r>
            <a:r>
              <a:rPr lang="de-DE" baseline="0" dirty="0" err="1"/>
              <a:t>new</a:t>
            </a:r>
            <a:r>
              <a:rPr lang="de-DE" baseline="0" dirty="0"/>
              <a:t> </a:t>
            </a:r>
            <a:r>
              <a:rPr lang="de-DE" baseline="0" dirty="0" err="1"/>
              <a:t>version</a:t>
            </a:r>
            <a:r>
              <a:rPr lang="de-DE" baseline="0" dirty="0"/>
              <a:t> </a:t>
            </a:r>
            <a:r>
              <a:rPr lang="de-DE" baseline="0" dirty="0" err="1"/>
              <a:t>of</a:t>
            </a:r>
            <a:r>
              <a:rPr lang="de-DE" baseline="0" dirty="0"/>
              <a:t> an </a:t>
            </a:r>
            <a:r>
              <a:rPr lang="de-DE" baseline="0" dirty="0" err="1"/>
              <a:t>existing</a:t>
            </a:r>
            <a:r>
              <a:rPr lang="de-DE" baseline="0" dirty="0"/>
              <a:t> </a:t>
            </a:r>
            <a:r>
              <a:rPr lang="de-DE" baseline="0" dirty="0" err="1"/>
              <a:t>product</a:t>
            </a:r>
            <a:r>
              <a:rPr lang="de-DE" baseline="0" dirty="0"/>
              <a:t> </a:t>
            </a:r>
            <a:r>
              <a:rPr lang="de-DE" baseline="0" dirty="0" err="1"/>
              <a:t>with</a:t>
            </a:r>
            <a:r>
              <a:rPr lang="de-DE" baseline="0" dirty="0"/>
              <a:t> </a:t>
            </a:r>
            <a:r>
              <a:rPr lang="de-DE" baseline="0" dirty="0" err="1"/>
              <a:t>much</a:t>
            </a:r>
            <a:r>
              <a:rPr lang="de-DE" baseline="0" dirty="0"/>
              <a:t> </a:t>
            </a:r>
            <a:r>
              <a:rPr lang="de-DE" baseline="0" dirty="0" err="1"/>
              <a:t>market</a:t>
            </a:r>
            <a:r>
              <a:rPr lang="de-DE" baseline="0" dirty="0"/>
              <a:t> </a:t>
            </a:r>
            <a:r>
              <a:rPr lang="de-DE" baseline="0" dirty="0" err="1"/>
              <a:t>research</a:t>
            </a:r>
            <a:r>
              <a:rPr lang="de-DE" baseline="0" dirty="0"/>
              <a:t> </a:t>
            </a:r>
            <a:r>
              <a:rPr lang="de-DE" baseline="0" dirty="0" err="1"/>
              <a:t>needed</a:t>
            </a:r>
            <a:r>
              <a:rPr lang="de-DE" baseline="0" dirty="0"/>
              <a:t> etc.</a:t>
            </a:r>
          </a:p>
          <a:p>
            <a:pPr marL="628650" lvl="1" indent="-171450">
              <a:buFont typeface="Arial" charset="0"/>
              <a:buChar char="•"/>
            </a:pPr>
            <a:r>
              <a:rPr lang="de-DE" baseline="0" dirty="0" err="1"/>
              <a:t>Breakthrough</a:t>
            </a:r>
            <a:r>
              <a:rPr lang="de-DE" baseline="0" dirty="0"/>
              <a:t> </a:t>
            </a:r>
            <a:r>
              <a:rPr lang="de-DE" baseline="0" dirty="0" err="1"/>
              <a:t>product</a:t>
            </a:r>
            <a:r>
              <a:rPr lang="de-DE" baseline="0" dirty="0"/>
              <a:t>: </a:t>
            </a:r>
            <a:r>
              <a:rPr lang="de-DE" baseline="0" dirty="0" err="1"/>
              <a:t>extremly</a:t>
            </a:r>
            <a:r>
              <a:rPr lang="de-DE" baseline="0" dirty="0"/>
              <a:t> </a:t>
            </a:r>
            <a:r>
              <a:rPr lang="de-DE" baseline="0" dirty="0" err="1"/>
              <a:t>challending</a:t>
            </a:r>
            <a:r>
              <a:rPr lang="de-DE" baseline="0" dirty="0"/>
              <a:t>, </a:t>
            </a:r>
            <a:r>
              <a:rPr lang="de-DE" baseline="0" dirty="0" err="1"/>
              <a:t>no</a:t>
            </a:r>
            <a:r>
              <a:rPr lang="de-DE" baseline="0" dirty="0"/>
              <a:t> real </a:t>
            </a:r>
            <a:r>
              <a:rPr lang="de-DE" baseline="0" dirty="0" err="1"/>
              <a:t>market</a:t>
            </a:r>
            <a:r>
              <a:rPr lang="de-DE" baseline="0" dirty="0"/>
              <a:t> </a:t>
            </a:r>
            <a:r>
              <a:rPr lang="de-DE" baseline="0" dirty="0" err="1"/>
              <a:t>yet</a:t>
            </a:r>
            <a:r>
              <a:rPr lang="de-DE" baseline="0" dirty="0"/>
              <a:t> </a:t>
            </a:r>
            <a:r>
              <a:rPr lang="de-DE" baseline="0" dirty="0" err="1"/>
              <a:t>exists</a:t>
            </a:r>
            <a:r>
              <a:rPr lang="de-DE" baseline="0" dirty="0"/>
              <a:t>. Customers </a:t>
            </a:r>
            <a:r>
              <a:rPr lang="de-DE" baseline="0" dirty="0" err="1"/>
              <a:t>need</a:t>
            </a:r>
            <a:r>
              <a:rPr lang="de-DE" baseline="0" dirty="0"/>
              <a:t> </a:t>
            </a:r>
            <a:r>
              <a:rPr lang="de-DE" baseline="0" dirty="0" err="1"/>
              <a:t>to</a:t>
            </a:r>
            <a:r>
              <a:rPr lang="de-DE" baseline="0" dirty="0"/>
              <a:t> </a:t>
            </a:r>
            <a:r>
              <a:rPr lang="de-DE" baseline="0" dirty="0" err="1"/>
              <a:t>experience</a:t>
            </a:r>
            <a:r>
              <a:rPr lang="de-DE" baseline="0" dirty="0"/>
              <a:t> </a:t>
            </a:r>
            <a:r>
              <a:rPr lang="de-DE" baseline="0" dirty="0" err="1"/>
              <a:t>your</a:t>
            </a:r>
            <a:r>
              <a:rPr lang="de-DE" baseline="0" dirty="0"/>
              <a:t> </a:t>
            </a:r>
            <a:r>
              <a:rPr lang="de-DE" baseline="0" dirty="0" err="1"/>
              <a:t>product</a:t>
            </a:r>
            <a:r>
              <a:rPr lang="de-DE" baseline="0" dirty="0"/>
              <a:t>. </a:t>
            </a:r>
          </a:p>
          <a:p>
            <a:pPr marL="171450" lvl="0" indent="-171450">
              <a:buFont typeface="Arial" charset="0"/>
              <a:buChar char="•"/>
            </a:pPr>
            <a:r>
              <a:rPr lang="en-US" b="1" dirty="0"/>
              <a:t>Technology Level </a:t>
            </a:r>
            <a:r>
              <a:rPr lang="en-US" dirty="0"/>
              <a:t>(technically difficult)</a:t>
            </a:r>
          </a:p>
          <a:p>
            <a:pPr marL="628650" lvl="1" indent="-171450">
              <a:buFont typeface="Arial" charset="0"/>
              <a:buChar char="•"/>
            </a:pPr>
            <a:r>
              <a:rPr lang="en-US" dirty="0"/>
              <a:t>Low-Tech: no </a:t>
            </a:r>
            <a:r>
              <a:rPr lang="en-US" dirty="0" err="1"/>
              <a:t>rechnology</a:t>
            </a:r>
            <a:r>
              <a:rPr lang="en-US" dirty="0"/>
              <a:t> risk</a:t>
            </a:r>
            <a:r>
              <a:rPr lang="en-US" baseline="0" dirty="0"/>
              <a:t> as good known tech level</a:t>
            </a:r>
          </a:p>
          <a:p>
            <a:pPr marL="628650" lvl="1" indent="-171450">
              <a:buFont typeface="Arial" charset="0"/>
              <a:buChar char="•"/>
            </a:pPr>
            <a:r>
              <a:rPr lang="en-US" baseline="0" dirty="0"/>
              <a:t>Mid-Tech: </a:t>
            </a:r>
          </a:p>
          <a:p>
            <a:pPr marL="628650" lvl="1" indent="-171450">
              <a:buFont typeface="Arial" charset="0"/>
              <a:buChar char="•"/>
            </a:pPr>
            <a:r>
              <a:rPr lang="en-US" baseline="0" dirty="0"/>
              <a:t>High-Tech: probably unclear requirements for a long time etc. </a:t>
            </a:r>
          </a:p>
          <a:p>
            <a:pPr marL="171450" lvl="0" indent="-171450">
              <a:buFont typeface="Arial" charset="0"/>
              <a:buChar char="•"/>
            </a:pPr>
            <a:r>
              <a:rPr lang="en-US" b="1" baseline="0" dirty="0"/>
              <a:t>Complexity</a:t>
            </a:r>
          </a:p>
          <a:p>
            <a:pPr marL="628650" lvl="1" indent="-171450">
              <a:buFont typeface="Arial" charset="0"/>
              <a:buChar char="•"/>
            </a:pPr>
            <a:r>
              <a:rPr lang="en-US" baseline="0" dirty="0"/>
              <a:t>Assembly: Building straight-forward product</a:t>
            </a:r>
          </a:p>
          <a:p>
            <a:pPr marL="628650" lvl="1" indent="-171450">
              <a:buFont typeface="Arial" charset="0"/>
              <a:buChar char="•"/>
            </a:pPr>
            <a:r>
              <a:rPr lang="en-US" baseline="0" dirty="0"/>
              <a:t>System: Building ships, cars building or complex software programs. </a:t>
            </a:r>
          </a:p>
          <a:p>
            <a:pPr marL="628650" lvl="1" indent="-171450">
              <a:buFont typeface="Arial" charset="0"/>
              <a:buChar char="•"/>
            </a:pPr>
            <a:r>
              <a:rPr lang="en-US" baseline="0" dirty="0"/>
              <a:t>Array: multiple systems, many stakeholders, high risk.  </a:t>
            </a:r>
          </a:p>
          <a:p>
            <a:pPr marL="171450" lvl="0" indent="-171450">
              <a:buFont typeface="Arial" charset="0"/>
              <a:buChar char="•"/>
            </a:pPr>
            <a:r>
              <a:rPr lang="en-US" b="1" baseline="0" dirty="0"/>
              <a:t>Time pressure</a:t>
            </a:r>
          </a:p>
          <a:p>
            <a:pPr marL="628650" lvl="1" indent="-171450">
              <a:buFont typeface="Arial" charset="0"/>
              <a:buChar char="•"/>
            </a:pPr>
            <a:r>
              <a:rPr lang="en-US" baseline="0" dirty="0"/>
              <a:t>Regular</a:t>
            </a:r>
          </a:p>
          <a:p>
            <a:pPr marL="628650" lvl="1" indent="-171450">
              <a:buFont typeface="Arial" charset="0"/>
              <a:buChar char="•"/>
            </a:pPr>
            <a:r>
              <a:rPr lang="en-US" baseline="0" dirty="0"/>
              <a:t>Fast/Competitive</a:t>
            </a:r>
          </a:p>
          <a:p>
            <a:pPr marL="628650" lvl="1" indent="-171450">
              <a:buFont typeface="Arial" charset="0"/>
              <a:buChar char="•"/>
            </a:pPr>
            <a:r>
              <a:rPr lang="en-US" baseline="0" dirty="0"/>
              <a:t>Time-Critical</a:t>
            </a:r>
          </a:p>
          <a:p>
            <a:pPr marL="628650" lvl="1" indent="-171450">
              <a:buFont typeface="Arial" charset="0"/>
              <a:buChar char="•"/>
            </a:pPr>
            <a:r>
              <a:rPr lang="en-US" baseline="0" dirty="0"/>
              <a:t>Blitz</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7</a:t>
            </a:fld>
            <a:endParaRPr lang="en-US"/>
          </a:p>
        </p:txBody>
      </p:sp>
    </p:spTree>
    <p:extLst>
      <p:ext uri="{BB962C8B-B14F-4D97-AF65-F5344CB8AC3E}">
        <p14:creationId xmlns:p14="http://schemas.microsoft.com/office/powerpoint/2010/main" val="387250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8</a:t>
            </a:fld>
            <a:endParaRPr lang="en-US"/>
          </a:p>
        </p:txBody>
      </p:sp>
    </p:spTree>
    <p:extLst>
      <p:ext uri="{BB962C8B-B14F-4D97-AF65-F5344CB8AC3E}">
        <p14:creationId xmlns:p14="http://schemas.microsoft.com/office/powerpoint/2010/main" val="138207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9</a:t>
            </a:fld>
            <a:endParaRPr lang="en-US"/>
          </a:p>
        </p:txBody>
      </p:sp>
    </p:spTree>
    <p:extLst>
      <p:ext uri="{BB962C8B-B14F-4D97-AF65-F5344CB8AC3E}">
        <p14:creationId xmlns:p14="http://schemas.microsoft.com/office/powerpoint/2010/main" val="238414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10</a:t>
            </a:fld>
            <a:endParaRPr lang="en-US"/>
          </a:p>
        </p:txBody>
      </p:sp>
    </p:spTree>
    <p:extLst>
      <p:ext uri="{BB962C8B-B14F-4D97-AF65-F5344CB8AC3E}">
        <p14:creationId xmlns:p14="http://schemas.microsoft.com/office/powerpoint/2010/main" val="72026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p>
          <a:p>
            <a:pPr marL="171450" indent="-171450">
              <a:buFont typeface="Arial" charset="0"/>
              <a:buChar char="•"/>
            </a:pPr>
            <a:r>
              <a:rPr lang="en-US" dirty="0"/>
              <a:t>Can be very </a:t>
            </a:r>
            <a:r>
              <a:rPr lang="en-US" dirty="0" err="1"/>
              <a:t>coarses</a:t>
            </a:r>
            <a:r>
              <a:rPr lang="en-US" dirty="0"/>
              <a:t> grained like: User Administration or Secure</a:t>
            </a:r>
            <a:r>
              <a:rPr lang="en-US" baseline="0" dirty="0"/>
              <a:t> Server Connection</a:t>
            </a:r>
            <a:endParaRPr lang="en-US" dirty="0"/>
          </a:p>
          <a:p>
            <a:pPr marL="171450" indent="-171450">
              <a:buFont typeface="Arial" charset="0"/>
              <a:buChar char="•"/>
            </a:pPr>
            <a:r>
              <a:rPr lang="en-US" dirty="0"/>
              <a:t>Can be very precise: As an</a:t>
            </a:r>
            <a:r>
              <a:rPr lang="en-US" baseline="0" dirty="0"/>
              <a:t> administrator I want to have a user account blocked on fraud detection, so that this user is not able to use the services anymore. </a:t>
            </a:r>
            <a:r>
              <a:rPr lang="en-US" baseline="0" dirty="0" err="1"/>
              <a:t>Testcase</a:t>
            </a:r>
            <a:r>
              <a:rPr lang="en-US" baseline="0" dirty="0"/>
              <a:t>: When a new user is created AND the user triggers a fraud scenario THEN this user must be blocked in the backend and is not able to login again.</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11</a:t>
            </a:fld>
            <a:endParaRPr lang="en-US"/>
          </a:p>
        </p:txBody>
      </p:sp>
    </p:spTree>
    <p:extLst>
      <p:ext uri="{BB962C8B-B14F-4D97-AF65-F5344CB8AC3E}">
        <p14:creationId xmlns:p14="http://schemas.microsoft.com/office/powerpoint/2010/main" val="89054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15</a:t>
            </a:fld>
            <a:endParaRPr lang="en-US"/>
          </a:p>
        </p:txBody>
      </p:sp>
    </p:spTree>
    <p:extLst>
      <p:ext uri="{BB962C8B-B14F-4D97-AF65-F5344CB8AC3E}">
        <p14:creationId xmlns:p14="http://schemas.microsoft.com/office/powerpoint/2010/main" val="102496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a:t>
            </a:r>
            <a:r>
              <a:rPr lang="en-GB" noProof="0" dirty="0" err="1"/>
              <a:t>sjabloon</a:t>
            </a:r>
            <a:r>
              <a:rPr lang="en-GB" noProof="0" dirty="0"/>
              <a:t>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6"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nl-NL" dirty="0" err="1"/>
              <a:t>Footer</a:t>
            </a:r>
            <a:endParaRPr lang="nl-NL" dirty="0"/>
          </a:p>
        </p:txBody>
      </p:sp>
      <p:sp>
        <p:nvSpPr>
          <p:cNvPr id="9"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413062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4" name="Tijdelijke aanduiding voor inhoud 3"/>
          <p:cNvSpPr>
            <a:spLocks noGrp="1"/>
          </p:cNvSpPr>
          <p:nvPr>
            <p:ph sz="half" idx="2"/>
          </p:nvPr>
        </p:nvSpPr>
        <p:spPr>
          <a:xfrm>
            <a:off x="4648200" y="1200150"/>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7"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nl-NL" dirty="0" err="1"/>
              <a:t>Footer</a:t>
            </a:r>
            <a:endParaRPr lang="nl-NL" dirty="0"/>
          </a:p>
        </p:txBody>
      </p:sp>
      <p:sp>
        <p:nvSpPr>
          <p:cNvPr id="10"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
        <p:nvSpPr>
          <p:cNvPr id="6" name="Tijdelijke aanduiding voor inhoud 5"/>
          <p:cNvSpPr>
            <a:spLocks noGrp="1"/>
          </p:cNvSpPr>
          <p:nvPr>
            <p:ph sz="quarter" idx="4"/>
          </p:nvPr>
        </p:nvSpPr>
        <p:spPr>
          <a:xfrm>
            <a:off x="4645025"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
        <p:nvSpPr>
          <p:cNvPr id="10"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GB" noProof="0" dirty="0"/>
              <a:t>Footer</a:t>
            </a:r>
          </a:p>
        </p:txBody>
      </p:sp>
      <p:sp>
        <p:nvSpPr>
          <p:cNvPr id="11" name="Tijdelijke aanduiding voor dianummer 5"/>
          <p:cNvSpPr>
            <a:spLocks noGrp="1"/>
          </p:cNvSpPr>
          <p:nvPr>
            <p:ph type="sldNum" sz="quarter" idx="11"/>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en-GB" noProof="0" smtClean="0"/>
              <a:pPr/>
              <a:t>‹#›</a:t>
            </a:fld>
            <a:endParaRPr lang="en-GB" noProof="0" dirty="0"/>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noAutofit/>
          </a:bodyPr>
          <a:lstStyle>
            <a:lvl1pPr algn="l">
              <a:defRPr sz="2000" b="1"/>
            </a:lvl1pPr>
          </a:lstStyle>
          <a:p>
            <a:r>
              <a:rPr lang="en-GB" noProof="0" dirty="0" err="1"/>
              <a:t>Titelstijl</a:t>
            </a:r>
            <a:r>
              <a:rPr lang="en-GB" noProof="0" dirty="0"/>
              <a:t> van model </a:t>
            </a:r>
            <a:r>
              <a:rPr lang="en-GB" noProof="0" dirty="0" err="1"/>
              <a:t>bewerken</a:t>
            </a:r>
            <a:endParaRPr lang="en-GB" noProof="0"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elblad_NL">
    <p:spTree>
      <p:nvGrpSpPr>
        <p:cNvPr id="1" name=""/>
        <p:cNvGrpSpPr/>
        <p:nvPr/>
      </p:nvGrpSpPr>
      <p:grpSpPr>
        <a:xfrm>
          <a:off x="0" y="0"/>
          <a:ext cx="0" cy="0"/>
          <a:chOff x="0" y="0"/>
          <a:chExt cx="0" cy="0"/>
        </a:xfrm>
      </p:grpSpPr>
      <p:pic>
        <p:nvPicPr>
          <p:cNvPr id="6" name="Afbeelding 5" descr="sheet breedbeeld PPT-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r>
              <a:rPr lang="en-GB" noProof="0" dirty="0"/>
              <a:t>Footer</a:t>
            </a:r>
          </a:p>
        </p:txBody>
      </p:sp>
      <p:sp>
        <p:nvSpPr>
          <p:cNvPr id="10" name="Tijdelijke aanduiding voor dianummer 6"/>
          <p:cNvSpPr>
            <a:spLocks noGrp="1"/>
          </p:cNvSpPr>
          <p:nvPr>
            <p:ph type="sldNum" sz="quarter" idx="12"/>
          </p:nvPr>
        </p:nvSpPr>
        <p:spPr>
          <a:xfrm>
            <a:off x="6970292" y="4641986"/>
            <a:ext cx="829797" cy="273844"/>
          </a:xfrm>
          <a:prstGeom prst="rect">
            <a:avLst/>
          </a:prstGeom>
        </p:spPr>
        <p:txBody>
          <a:bodyPr/>
          <a:lstStyle>
            <a:lvl1pPr>
              <a:defRPr>
                <a:solidFill>
                  <a:srgbClr val="FFFFFF"/>
                </a:solidFill>
              </a:defRPr>
            </a:lvl1pPr>
          </a:lstStyle>
          <a:p>
            <a:fld id="{CC1A7FFB-7E9A-E347-8F80-8E2C647B3625}" type="slidenum">
              <a:rPr lang="nl-NL" smtClean="0"/>
              <a:pPr/>
              <a:t>‹#›</a:t>
            </a:fld>
            <a:endParaRPr lang="nl-NL" dirty="0"/>
          </a:p>
        </p:txBody>
      </p:sp>
      <p:sp>
        <p:nvSpPr>
          <p:cNvPr id="11" name="Titel 1"/>
          <p:cNvSpPr>
            <a:spLocks noGrp="1"/>
          </p:cNvSpPr>
          <p:nvPr>
            <p:ph type="title" hasCustomPrompt="1"/>
          </p:nvPr>
        </p:nvSpPr>
        <p:spPr>
          <a:xfrm>
            <a:off x="2645832" y="1065389"/>
            <a:ext cx="6108523" cy="2476500"/>
          </a:xfrm>
        </p:spPr>
        <p:txBody>
          <a:bodyPr anchor="t"/>
          <a:lstStyle>
            <a:lvl1pPr>
              <a:defRPr sz="3200" baseline="0">
                <a:solidFill>
                  <a:srgbClr val="FFFFFF"/>
                </a:solidFill>
              </a:defRPr>
            </a:lvl1pPr>
          </a:lstStyle>
          <a:p>
            <a:r>
              <a:rPr lang="en-GB" noProof="0" dirty="0"/>
              <a:t>Title of presentation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ee objecten">
    <p:spTree>
      <p:nvGrpSpPr>
        <p:cNvPr id="1" name=""/>
        <p:cNvGrpSpPr/>
        <p:nvPr/>
      </p:nvGrpSpPr>
      <p:grpSpPr>
        <a:xfrm>
          <a:off x="0" y="0"/>
          <a:ext cx="0" cy="0"/>
          <a:chOff x="0" y="0"/>
          <a:chExt cx="0" cy="0"/>
        </a:xfrm>
      </p:grpSpPr>
      <p:pic>
        <p:nvPicPr>
          <p:cNvPr id="10" name="Afbeelding 9" descr="sheet breedbeeld PPT-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2" name="Titel 1"/>
          <p:cNvSpPr>
            <a:spLocks noGrp="1"/>
          </p:cNvSpPr>
          <p:nvPr>
            <p:ph type="title" hasCustomPrompt="1"/>
          </p:nvPr>
        </p:nvSpPr>
        <p:spPr>
          <a:xfrm>
            <a:off x="2524362" y="206375"/>
            <a:ext cx="6162437" cy="857250"/>
          </a:xfrm>
        </p:spPr>
        <p:txBody>
          <a:bodyPr>
            <a:normAutofit/>
          </a:bodyPr>
          <a:lstStyle>
            <a:lvl1pPr>
              <a:defRPr sz="2800">
                <a:solidFill>
                  <a:schemeClr val="bg1"/>
                </a:solidFill>
              </a:defRPr>
            </a:lvl1pPr>
          </a:lstStyle>
          <a:p>
            <a:r>
              <a:rPr lang="en-GB" noProof="0" dirty="0" err="1"/>
              <a:t>Titel</a:t>
            </a:r>
            <a:r>
              <a:rPr lang="en-GB" noProof="0" dirty="0"/>
              <a:t> of presentation Arial 28pt</a:t>
            </a:r>
          </a:p>
        </p:txBody>
      </p:sp>
      <p:sp>
        <p:nvSpPr>
          <p:cNvPr id="3" name="Tijdelijke aanduiding voor inhoud 2"/>
          <p:cNvSpPr>
            <a:spLocks noGrp="1"/>
          </p:cNvSpPr>
          <p:nvPr>
            <p:ph sz="half" idx="1"/>
          </p:nvPr>
        </p:nvSpPr>
        <p:spPr>
          <a:xfrm>
            <a:off x="2524361"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4" name="Tijdelijke aanduiding voor inhoud 3"/>
          <p:cNvSpPr>
            <a:spLocks noGrp="1"/>
          </p:cNvSpPr>
          <p:nvPr>
            <p:ph sz="half" idx="2"/>
          </p:nvPr>
        </p:nvSpPr>
        <p:spPr>
          <a:xfrm>
            <a:off x="5664235" y="1200150"/>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8" name="Tijdelijke aanduiding voor voettekst 4"/>
          <p:cNvSpPr>
            <a:spLocks noGrp="1"/>
          </p:cNvSpPr>
          <p:nvPr>
            <p:ph type="ftr" sz="quarter" idx="11"/>
          </p:nvPr>
        </p:nvSpPr>
        <p:spPr>
          <a:xfrm>
            <a:off x="2524361" y="4630341"/>
            <a:ext cx="4258325" cy="273844"/>
          </a:xfrm>
          <a:prstGeom prst="rect">
            <a:avLst/>
          </a:prstGeom>
        </p:spPr>
        <p:txBody>
          <a:bodyPr/>
          <a:lstStyle/>
          <a:p>
            <a:r>
              <a:rPr lang="nl-NL" dirty="0" err="1"/>
              <a:t>Footer</a:t>
            </a:r>
            <a:endParaRPr lang="nl-NL" dirty="0"/>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109492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Leeg">
    <p:spTree>
      <p:nvGrpSpPr>
        <p:cNvPr id="1" name=""/>
        <p:cNvGrpSpPr/>
        <p:nvPr/>
      </p:nvGrpSpPr>
      <p:grpSpPr>
        <a:xfrm>
          <a:off x="0" y="0"/>
          <a:ext cx="0" cy="0"/>
          <a:chOff x="0" y="0"/>
          <a:chExt cx="0" cy="0"/>
        </a:xfrm>
      </p:grpSpPr>
      <p:pic>
        <p:nvPicPr>
          <p:cNvPr id="4" name="Afbeelding 3" descr="ppt-sheet2-ENG_algemee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906"/>
          </a:xfrm>
          <a:prstGeom prst="rect">
            <a:avLst/>
          </a:prstGeom>
        </p:spPr>
      </p:pic>
      <p:sp>
        <p:nvSpPr>
          <p:cNvPr id="5" name="Tijdelijke aanduiding voor voettekst 4"/>
          <p:cNvSpPr>
            <a:spLocks noGrp="1"/>
          </p:cNvSpPr>
          <p:nvPr>
            <p:ph type="ftr" sz="quarter" idx="3"/>
          </p:nvPr>
        </p:nvSpPr>
        <p:spPr>
          <a:xfrm>
            <a:off x="1835696" y="4785996"/>
            <a:ext cx="6336704" cy="273844"/>
          </a:xfrm>
          <a:prstGeom prst="rect">
            <a:avLst/>
          </a:prstGeom>
        </p:spPr>
        <p:txBody>
          <a:bodyPr vert="horz" lIns="91440" tIns="45720" rIns="91440" bIns="45720" rtlCol="0" anchor="ctr"/>
          <a:lstStyle>
            <a:lvl1pPr algn="l">
              <a:defRPr sz="1200">
                <a:solidFill>
                  <a:schemeClr val="tx1">
                    <a:tint val="75000"/>
                  </a:schemeClr>
                </a:solidFill>
                <a:latin typeface="Fontys Frutiger"/>
              </a:defRPr>
            </a:lvl1pPr>
          </a:lstStyle>
          <a:p>
            <a:pPr algn="r"/>
            <a:r>
              <a:rPr lang="en-US" dirty="0"/>
              <a:t>IT Service management</a:t>
            </a:r>
          </a:p>
        </p:txBody>
      </p:sp>
      <p:sp>
        <p:nvSpPr>
          <p:cNvPr id="6" name="Tijdelijke aanduiding voor dianummer 5"/>
          <p:cNvSpPr>
            <a:spLocks noGrp="1"/>
          </p:cNvSpPr>
          <p:nvPr>
            <p:ph type="sldNum" sz="quarter" idx="4"/>
          </p:nvPr>
        </p:nvSpPr>
        <p:spPr>
          <a:xfrm>
            <a:off x="8172400" y="4785996"/>
            <a:ext cx="514400" cy="273844"/>
          </a:xfrm>
          <a:prstGeom prst="rect">
            <a:avLst/>
          </a:prstGeom>
        </p:spPr>
        <p:txBody>
          <a:bodyPr vert="horz" lIns="91440" tIns="45720" rIns="91440" bIns="45720" rtlCol="0" anchor="ctr"/>
          <a:lstStyle>
            <a:lvl1pPr algn="r">
              <a:defRPr sz="1200">
                <a:solidFill>
                  <a:schemeClr val="tx1">
                    <a:tint val="75000"/>
                  </a:schemeClr>
                </a:solidFill>
                <a:latin typeface="Fontys Frutiger"/>
              </a:defRPr>
            </a:lvl1pPr>
          </a:lstStyle>
          <a:p>
            <a:fld id="{513CBD93-3318-4B48-B3BC-79E8361AB13D}" type="slidenum">
              <a:rPr lang="nl-NL" smtClean="0"/>
              <a:pPr/>
              <a:t>‹#›</a:t>
            </a:fld>
            <a:endParaRPr lang="nl-NL"/>
          </a:p>
        </p:txBody>
      </p:sp>
      <p:sp>
        <p:nvSpPr>
          <p:cNvPr id="7" name="Rectangle 4"/>
          <p:cNvSpPr>
            <a:spLocks noGrp="1" noChangeArrowheads="1"/>
          </p:cNvSpPr>
          <p:nvPr>
            <p:ph idx="1"/>
          </p:nvPr>
        </p:nvSpPr>
        <p:spPr bwMode="auto">
          <a:xfrm>
            <a:off x="533400" y="1545636"/>
            <a:ext cx="8153400" cy="30783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GB" noProof="0" dirty="0" err="1"/>
              <a:t>Klik</a:t>
            </a:r>
            <a:r>
              <a:rPr lang="en-GB" noProof="0" dirty="0"/>
              <a:t> </a:t>
            </a:r>
            <a:r>
              <a:rPr lang="en-GB" noProof="0" dirty="0" err="1"/>
              <a:t>om</a:t>
            </a:r>
            <a:r>
              <a:rPr lang="en-GB" noProof="0" dirty="0"/>
              <a:t> de </a:t>
            </a:r>
            <a:r>
              <a:rPr lang="en-GB" noProof="0" dirty="0" err="1"/>
              <a:t>modelstijlen</a:t>
            </a:r>
            <a:r>
              <a:rPr lang="en-GB" noProof="0" dirty="0"/>
              <a:t>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8" name="Titel 1"/>
          <p:cNvSpPr>
            <a:spLocks noGrp="1"/>
          </p:cNvSpPr>
          <p:nvPr>
            <p:ph type="title"/>
          </p:nvPr>
        </p:nvSpPr>
        <p:spPr>
          <a:xfrm>
            <a:off x="2771800" y="249492"/>
            <a:ext cx="5921152" cy="514350"/>
          </a:xfrm>
          <a:prstGeom prst="rect">
            <a:avLst/>
          </a:prstGeom>
        </p:spPr>
        <p:txBody>
          <a:bodyPr/>
          <a:lstStyle>
            <a:lvl1pPr>
              <a:defRPr sz="2800"/>
            </a:lvl1pPr>
          </a:lstStyle>
          <a:p>
            <a:r>
              <a:rPr lang="en-US" noProof="0" dirty="0" err="1"/>
              <a:t>Klik</a:t>
            </a:r>
            <a:r>
              <a:rPr lang="en-US" noProof="0" dirty="0"/>
              <a:t> </a:t>
            </a:r>
            <a:r>
              <a:rPr lang="en-US" noProof="0" dirty="0" err="1"/>
              <a:t>om</a:t>
            </a:r>
            <a:r>
              <a:rPr lang="en-US" noProof="0" dirty="0"/>
              <a:t> de </a:t>
            </a:r>
            <a:r>
              <a:rPr lang="en-US" noProof="0" dirty="0" err="1"/>
              <a:t>stijl</a:t>
            </a:r>
            <a:r>
              <a:rPr lang="en-US" noProof="0" dirty="0"/>
              <a:t> </a:t>
            </a:r>
            <a:r>
              <a:rPr lang="en-US" noProof="0" dirty="0" err="1"/>
              <a:t>te</a:t>
            </a:r>
            <a:r>
              <a:rPr lang="en-US" noProof="0" dirty="0"/>
              <a:t> </a:t>
            </a:r>
            <a:r>
              <a:rPr lang="en-US" noProof="0" dirty="0" err="1"/>
              <a:t>bewerken</a:t>
            </a:r>
            <a:endParaRPr lang="en-US" noProof="0" dirty="0"/>
          </a:p>
        </p:txBody>
      </p:sp>
    </p:spTree>
    <p:extLst>
      <p:ext uri="{BB962C8B-B14F-4D97-AF65-F5344CB8AC3E}">
        <p14:creationId xmlns:p14="http://schemas.microsoft.com/office/powerpoint/2010/main" val="169202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Alleen titel">
    <p:spTree>
      <p:nvGrpSpPr>
        <p:cNvPr id="1" name=""/>
        <p:cNvGrpSpPr/>
        <p:nvPr/>
      </p:nvGrpSpPr>
      <p:grpSpPr>
        <a:xfrm>
          <a:off x="0" y="0"/>
          <a:ext cx="0" cy="0"/>
          <a:chOff x="0" y="0"/>
          <a:chExt cx="0" cy="0"/>
        </a:xfrm>
      </p:grpSpPr>
      <p:pic>
        <p:nvPicPr>
          <p:cNvPr id="5" name="Afbeelding 4" descr="ppt-algsheet_ENG-variant-witte-schaduw.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906"/>
          </a:xfrm>
          <a:prstGeom prst="rect">
            <a:avLst/>
          </a:prstGeom>
        </p:spPr>
      </p:pic>
      <p:sp>
        <p:nvSpPr>
          <p:cNvPr id="2" name="Titel 1"/>
          <p:cNvSpPr>
            <a:spLocks noGrp="1"/>
          </p:cNvSpPr>
          <p:nvPr>
            <p:ph type="title"/>
          </p:nvPr>
        </p:nvSpPr>
        <p:spPr>
          <a:xfrm>
            <a:off x="539552" y="2571750"/>
            <a:ext cx="8153400" cy="514350"/>
          </a:xfrm>
          <a:prstGeom prst="rect">
            <a:avLst/>
          </a:prstGeom>
        </p:spPr>
        <p:txBody>
          <a:bodyPr/>
          <a:lstStyle>
            <a:lvl1pPr>
              <a:defRPr>
                <a:solidFill>
                  <a:schemeClr val="bg1"/>
                </a:solidFill>
              </a:defRPr>
            </a:lvl1pPr>
          </a:lstStyle>
          <a:p>
            <a:r>
              <a:rPr lang="en-US" noProof="0" dirty="0" err="1"/>
              <a:t>Klik</a:t>
            </a:r>
            <a:r>
              <a:rPr lang="en-US" noProof="0" dirty="0"/>
              <a:t> </a:t>
            </a:r>
            <a:r>
              <a:rPr lang="en-US" noProof="0" dirty="0" err="1"/>
              <a:t>om</a:t>
            </a:r>
            <a:r>
              <a:rPr lang="en-US" noProof="0" dirty="0"/>
              <a:t> de </a:t>
            </a:r>
            <a:r>
              <a:rPr lang="en-US" noProof="0" dirty="0" err="1"/>
              <a:t>stijl</a:t>
            </a:r>
            <a:r>
              <a:rPr lang="en-US" noProof="0" dirty="0"/>
              <a:t> </a:t>
            </a:r>
            <a:r>
              <a:rPr lang="en-US" noProof="0" dirty="0" err="1"/>
              <a:t>te</a:t>
            </a:r>
            <a:r>
              <a:rPr lang="en-US" noProof="0" dirty="0"/>
              <a:t> </a:t>
            </a:r>
            <a:r>
              <a:rPr lang="en-US" noProof="0" dirty="0" err="1"/>
              <a:t>bewerken</a:t>
            </a:r>
            <a:endParaRPr lang="en-US" noProof="0" dirty="0"/>
          </a:p>
        </p:txBody>
      </p:sp>
    </p:spTree>
    <p:extLst>
      <p:ext uri="{BB962C8B-B14F-4D97-AF65-F5344CB8AC3E}">
        <p14:creationId xmlns:p14="http://schemas.microsoft.com/office/powerpoint/2010/main" val="432982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Afbeelding 7" descr="sheet breedbeeld PPT-6.jpg"/>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GB" noProof="0" dirty="0"/>
              <a:t>Title of presentation, Arial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a:t>
            </a:r>
            <a:r>
              <a:rPr lang="en-GB" noProof="0" dirty="0" err="1"/>
              <a:t>sjabloon</a:t>
            </a:r>
            <a:r>
              <a:rPr lang="en-GB" noProof="0" dirty="0"/>
              <a:t> </a:t>
            </a:r>
            <a:r>
              <a:rPr lang="en-GB" noProof="0" dirty="0" err="1"/>
              <a:t>te</a:t>
            </a:r>
            <a:r>
              <a:rPr lang="en-GB" noProof="0" dirty="0"/>
              <a:t> </a:t>
            </a:r>
            <a:r>
              <a:rPr lang="en-GB" noProof="0" dirty="0" err="1"/>
              <a:t>bewerken</a:t>
            </a:r>
            <a:endParaRPr lang="en-GB" noProof="0" dirty="0"/>
          </a:p>
        </p:txBody>
      </p:sp>
      <p:sp>
        <p:nvSpPr>
          <p:cNvPr id="10"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GB" noProof="0" dirty="0"/>
              <a:t>Footer</a:t>
            </a:r>
          </a:p>
        </p:txBody>
      </p:sp>
      <p:sp>
        <p:nvSpPr>
          <p:cNvPr id="11"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823" r:id="rId1"/>
    <p:sldLayoutId id="2147483825" r:id="rId2"/>
    <p:sldLayoutId id="2147483826" r:id="rId3"/>
    <p:sldLayoutId id="2147483830" r:id="rId4"/>
    <p:sldLayoutId id="2147483831" r:id="rId5"/>
    <p:sldLayoutId id="2147483832" r:id="rId6"/>
    <p:sldLayoutId id="2147483833" r:id="rId7"/>
    <p:sldLayoutId id="2147483834"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pixabay.com/en/question-question-mark-help-2309038/" TargetMode="External"/><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P6v-I9VvTq4&amp;list=PL149018B659B36F9A&amp;index=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a:t>PRJ3 </a:t>
            </a:r>
            <a:br>
              <a:rPr lang="en-GB" dirty="0"/>
            </a:br>
            <a:br>
              <a:rPr lang="en-GB" dirty="0"/>
            </a:br>
            <a:r>
              <a:rPr lang="en-GB" dirty="0"/>
              <a:t>Scrum Introduction / Recap</a:t>
            </a:r>
            <a:endParaRPr lang="en-GB" noProof="0" dirty="0"/>
          </a:p>
        </p:txBody>
      </p:sp>
    </p:spTree>
    <p:extLst>
      <p:ext uri="{BB962C8B-B14F-4D97-AF65-F5344CB8AC3E}">
        <p14:creationId xmlns:p14="http://schemas.microsoft.com/office/powerpoint/2010/main" val="357557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3225204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 Product Owner</a:t>
            </a:r>
          </a:p>
        </p:txBody>
      </p:sp>
      <p:sp>
        <p:nvSpPr>
          <p:cNvPr id="3" name="Content Placeholder 2"/>
          <p:cNvSpPr>
            <a:spLocks noGrp="1"/>
          </p:cNvSpPr>
          <p:nvPr>
            <p:ph sz="half" idx="1"/>
          </p:nvPr>
        </p:nvSpPr>
        <p:spPr>
          <a:xfrm>
            <a:off x="674370" y="1063625"/>
            <a:ext cx="6866642" cy="3031480"/>
          </a:xfrm>
        </p:spPr>
        <p:txBody>
          <a:bodyPr>
            <a:normAutofit fontScale="92500" lnSpcReduction="10000"/>
          </a:bodyPr>
          <a:lstStyle/>
          <a:p>
            <a:r>
              <a:rPr lang="en-US" dirty="0"/>
              <a:t>Product Owner is responsible for </a:t>
            </a:r>
            <a:br>
              <a:rPr lang="en-US" dirty="0"/>
            </a:br>
            <a:r>
              <a:rPr lang="en-US" b="1" dirty="0"/>
              <a:t>maximizing the value of the product </a:t>
            </a:r>
            <a:r>
              <a:rPr lang="en-US" dirty="0"/>
              <a:t>and </a:t>
            </a:r>
            <a:br>
              <a:rPr lang="en-US" dirty="0"/>
            </a:br>
            <a:r>
              <a:rPr lang="en-US" b="1" dirty="0"/>
              <a:t>the work of the Development team</a:t>
            </a:r>
          </a:p>
          <a:p>
            <a:r>
              <a:rPr lang="en-US" dirty="0"/>
              <a:t>Responsible for managing </a:t>
            </a:r>
            <a:r>
              <a:rPr lang="en-US" b="1" dirty="0"/>
              <a:t>Product Backlog</a:t>
            </a:r>
          </a:p>
          <a:p>
            <a:r>
              <a:rPr lang="en-US" b="1" dirty="0"/>
              <a:t>Product Backlog </a:t>
            </a:r>
            <a:r>
              <a:rPr lang="en-US" dirty="0"/>
              <a:t>is a list of everything </a:t>
            </a:r>
            <a:br>
              <a:rPr lang="en-US" dirty="0"/>
            </a:br>
            <a:r>
              <a:rPr lang="en-US" dirty="0"/>
              <a:t>which might be needed for the product (Backlog Items)</a:t>
            </a:r>
          </a:p>
          <a:p>
            <a:r>
              <a:rPr lang="en-US" dirty="0"/>
              <a:t>Product Backlog is the </a:t>
            </a:r>
            <a:r>
              <a:rPr lang="en-US" b="1" dirty="0"/>
              <a:t>single source of requirements</a:t>
            </a:r>
          </a:p>
          <a:p>
            <a:r>
              <a:rPr lang="en-US" dirty="0"/>
              <a:t>PO puts new Backlog Items into PB</a:t>
            </a:r>
          </a:p>
          <a:p>
            <a:r>
              <a:rPr lang="en-US" dirty="0"/>
              <a:t>Order of PB in PO defines “importance” and thus</a:t>
            </a:r>
            <a:br>
              <a:rPr lang="en-US" dirty="0"/>
            </a:br>
            <a:r>
              <a:rPr lang="en-US" dirty="0"/>
              <a:t>steers which one to do next</a:t>
            </a:r>
          </a:p>
        </p:txBody>
      </p:sp>
      <p:pic>
        <p:nvPicPr>
          <p:cNvPr id="4" name="Picture 3"/>
          <p:cNvPicPr>
            <a:picLocks noChangeAspect="1"/>
          </p:cNvPicPr>
          <p:nvPr/>
        </p:nvPicPr>
        <p:blipFill>
          <a:blip r:embed="rId3"/>
          <a:stretch>
            <a:fillRect/>
          </a:stretch>
        </p:blipFill>
        <p:spPr>
          <a:xfrm>
            <a:off x="6893110" y="635000"/>
            <a:ext cx="923925" cy="2514600"/>
          </a:xfrm>
          <a:prstGeom prst="rect">
            <a:avLst/>
          </a:prstGeom>
        </p:spPr>
      </p:pic>
      <p:pic>
        <p:nvPicPr>
          <p:cNvPr id="6" name="Picture 5"/>
          <p:cNvPicPr>
            <a:picLocks noChangeAspect="1"/>
          </p:cNvPicPr>
          <p:nvPr/>
        </p:nvPicPr>
        <p:blipFill>
          <a:blip r:embed="rId4"/>
          <a:stretch>
            <a:fillRect/>
          </a:stretch>
        </p:blipFill>
        <p:spPr>
          <a:xfrm>
            <a:off x="6067425" y="3149600"/>
            <a:ext cx="1933575" cy="1304925"/>
          </a:xfrm>
          <a:prstGeom prst="rect">
            <a:avLst/>
          </a:prstGeom>
        </p:spPr>
      </p:pic>
    </p:spTree>
    <p:extLst>
      <p:ext uri="{BB962C8B-B14F-4D97-AF65-F5344CB8AC3E}">
        <p14:creationId xmlns:p14="http://schemas.microsoft.com/office/powerpoint/2010/main" val="300298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Items as User Stories</a:t>
            </a:r>
          </a:p>
        </p:txBody>
      </p:sp>
      <p:sp>
        <p:nvSpPr>
          <p:cNvPr id="3" name="Content Placeholder 2"/>
          <p:cNvSpPr>
            <a:spLocks noGrp="1"/>
          </p:cNvSpPr>
          <p:nvPr>
            <p:ph sz="half" idx="1"/>
          </p:nvPr>
        </p:nvSpPr>
        <p:spPr>
          <a:xfrm>
            <a:off x="457200" y="1063625"/>
            <a:ext cx="7083812" cy="3031480"/>
          </a:xfrm>
        </p:spPr>
        <p:txBody>
          <a:bodyPr>
            <a:normAutofit/>
          </a:bodyPr>
          <a:lstStyle/>
          <a:p>
            <a:r>
              <a:rPr lang="en-US" sz="1800" dirty="0"/>
              <a:t>Short and simple description of features </a:t>
            </a:r>
            <a:br>
              <a:rPr lang="en-US" sz="1800" dirty="0"/>
            </a:br>
            <a:r>
              <a:rPr lang="en-US" sz="1800" dirty="0"/>
              <a:t>from the perspective of the user</a:t>
            </a:r>
          </a:p>
          <a:p>
            <a:endParaRPr lang="en-US" dirty="0"/>
          </a:p>
          <a:p>
            <a:pPr>
              <a:buFont typeface="Arial" pitchFamily="34" charset="0"/>
              <a:buChar char="•"/>
            </a:pPr>
            <a:r>
              <a:rPr lang="en-US" sz="1650" i="1" dirty="0"/>
              <a:t>As an Administrator, I want to check and confirm a </a:t>
            </a:r>
            <a:br>
              <a:rPr lang="en-US" sz="1650" i="1" dirty="0"/>
            </a:br>
            <a:r>
              <a:rPr lang="en-US" sz="1650" i="1" dirty="0"/>
              <a:t>new blog entry so that it is visible on my webpage.</a:t>
            </a:r>
          </a:p>
          <a:p>
            <a:pPr>
              <a:buFont typeface="Arial" pitchFamily="34" charset="0"/>
              <a:buChar char="•"/>
            </a:pPr>
            <a:endParaRPr lang="en-US" sz="1650" i="1" dirty="0"/>
          </a:p>
          <a:p>
            <a:pPr marL="0" indent="-807244">
              <a:buNone/>
            </a:pPr>
            <a:r>
              <a:rPr lang="en-US" sz="1650" i="1" dirty="0"/>
              <a:t>Or</a:t>
            </a:r>
          </a:p>
          <a:p>
            <a:pPr marL="0" indent="-807244">
              <a:buNone/>
            </a:pPr>
            <a:endParaRPr lang="en-US" sz="1650" i="1" dirty="0"/>
          </a:p>
          <a:p>
            <a:pPr>
              <a:buFont typeface="Arial" pitchFamily="34" charset="0"/>
              <a:buChar char="•"/>
            </a:pPr>
            <a:r>
              <a:rPr lang="en-US" sz="1650" i="1" dirty="0"/>
              <a:t>An Administrator can check and confirm a new blog entry.</a:t>
            </a:r>
          </a:p>
          <a:p>
            <a:endParaRPr lang="en-US" dirty="0"/>
          </a:p>
        </p:txBody>
      </p:sp>
      <p:pic>
        <p:nvPicPr>
          <p:cNvPr id="4" name="Picture 3"/>
          <p:cNvPicPr>
            <a:picLocks noChangeAspect="1"/>
          </p:cNvPicPr>
          <p:nvPr/>
        </p:nvPicPr>
        <p:blipFill>
          <a:blip r:embed="rId2"/>
          <a:stretch>
            <a:fillRect/>
          </a:stretch>
        </p:blipFill>
        <p:spPr>
          <a:xfrm>
            <a:off x="6837289" y="1063625"/>
            <a:ext cx="923925" cy="2514600"/>
          </a:xfrm>
          <a:prstGeom prst="rect">
            <a:avLst/>
          </a:prstGeom>
        </p:spPr>
      </p:pic>
    </p:spTree>
    <p:extLst>
      <p:ext uri="{BB962C8B-B14F-4D97-AF65-F5344CB8AC3E}">
        <p14:creationId xmlns:p14="http://schemas.microsoft.com/office/powerpoint/2010/main" val="184323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Items as User Stories</a:t>
            </a:r>
          </a:p>
        </p:txBody>
      </p:sp>
      <p:sp>
        <p:nvSpPr>
          <p:cNvPr id="3" name="Content Placeholder 2"/>
          <p:cNvSpPr>
            <a:spLocks noGrp="1"/>
          </p:cNvSpPr>
          <p:nvPr>
            <p:ph sz="half" idx="1"/>
          </p:nvPr>
        </p:nvSpPr>
        <p:spPr>
          <a:xfrm>
            <a:off x="1485900" y="1063625"/>
            <a:ext cx="6055112" cy="3552336"/>
          </a:xfrm>
        </p:spPr>
        <p:txBody>
          <a:bodyPr>
            <a:normAutofit fontScale="92500" lnSpcReduction="10000"/>
          </a:bodyPr>
          <a:lstStyle/>
          <a:p>
            <a:pPr>
              <a:buFont typeface="Arial" pitchFamily="34" charset="0"/>
              <a:buChar char="•"/>
            </a:pPr>
            <a:r>
              <a:rPr lang="en-US" sz="1800" dirty="0"/>
              <a:t>User Stories should follow the </a:t>
            </a:r>
            <a:r>
              <a:rPr lang="en-US" sz="1800" b="1" dirty="0"/>
              <a:t>INVEST</a:t>
            </a:r>
            <a:r>
              <a:rPr lang="en-US" sz="1800" dirty="0"/>
              <a:t> acronym</a:t>
            </a:r>
          </a:p>
          <a:p>
            <a:pPr>
              <a:buFont typeface="Arial" pitchFamily="34" charset="0"/>
              <a:buChar char="•"/>
            </a:pPr>
            <a:endParaRPr lang="en-US" sz="1800" dirty="0"/>
          </a:p>
          <a:p>
            <a:pPr marL="1028700" lvl="3" indent="0">
              <a:buNone/>
            </a:pPr>
            <a:r>
              <a:rPr lang="en-US" sz="2400" b="1" dirty="0">
                <a:latin typeface="Courier New" charset="0"/>
                <a:ea typeface="Courier New" charset="0"/>
                <a:cs typeface="Courier New" charset="0"/>
              </a:rPr>
              <a:t>I</a:t>
            </a:r>
            <a:r>
              <a:rPr lang="en-US" sz="2400" dirty="0">
                <a:latin typeface="Courier New" charset="0"/>
                <a:ea typeface="Courier New" charset="0"/>
                <a:cs typeface="Courier New" charset="0"/>
              </a:rPr>
              <a:t>ndependent</a:t>
            </a:r>
          </a:p>
          <a:p>
            <a:pPr marL="1028700" lvl="3" indent="0">
              <a:buNone/>
            </a:pPr>
            <a:r>
              <a:rPr lang="en-US" sz="2400" b="1" dirty="0">
                <a:latin typeface="Courier New" charset="0"/>
                <a:ea typeface="Courier New" charset="0"/>
                <a:cs typeface="Courier New" charset="0"/>
              </a:rPr>
              <a:t>N</a:t>
            </a:r>
            <a:r>
              <a:rPr lang="en-US" sz="2400" dirty="0">
                <a:latin typeface="Courier New" charset="0"/>
                <a:ea typeface="Courier New" charset="0"/>
                <a:cs typeface="Courier New" charset="0"/>
              </a:rPr>
              <a:t>egotiable</a:t>
            </a:r>
          </a:p>
          <a:p>
            <a:pPr marL="1028700" lvl="3" indent="0">
              <a:buNone/>
            </a:pPr>
            <a:r>
              <a:rPr lang="en-US" sz="2400" b="1" dirty="0">
                <a:latin typeface="Courier New" charset="0"/>
                <a:ea typeface="Courier New" charset="0"/>
                <a:cs typeface="Courier New" charset="0"/>
              </a:rPr>
              <a:t>V</a:t>
            </a:r>
            <a:r>
              <a:rPr lang="en-US" sz="2400" dirty="0">
                <a:latin typeface="Courier New" charset="0"/>
                <a:ea typeface="Courier New" charset="0"/>
                <a:cs typeface="Courier New" charset="0"/>
              </a:rPr>
              <a:t>aluable</a:t>
            </a:r>
          </a:p>
          <a:p>
            <a:pPr marL="1028700" lvl="3" indent="0">
              <a:buNone/>
            </a:pPr>
            <a:r>
              <a:rPr lang="en-US" sz="2400" b="1" dirty="0" err="1">
                <a:latin typeface="Courier New" charset="0"/>
                <a:ea typeface="Courier New" charset="0"/>
                <a:cs typeface="Courier New" charset="0"/>
              </a:rPr>
              <a:t>E</a:t>
            </a:r>
            <a:r>
              <a:rPr lang="en-US" sz="2400" dirty="0" err="1">
                <a:latin typeface="Courier New" charset="0"/>
                <a:ea typeface="Courier New" charset="0"/>
                <a:cs typeface="Courier New" charset="0"/>
              </a:rPr>
              <a:t>stimatable</a:t>
            </a:r>
            <a:endParaRPr lang="en-US" sz="2400" dirty="0">
              <a:latin typeface="Courier New" charset="0"/>
              <a:ea typeface="Courier New" charset="0"/>
              <a:cs typeface="Courier New" charset="0"/>
            </a:endParaRPr>
          </a:p>
          <a:p>
            <a:pPr marL="1028700" lvl="3" indent="0">
              <a:buNone/>
            </a:pPr>
            <a:r>
              <a:rPr lang="en-US" sz="2400" b="1" dirty="0">
                <a:latin typeface="Courier New" charset="0"/>
                <a:ea typeface="Courier New" charset="0"/>
                <a:cs typeface="Courier New" charset="0"/>
              </a:rPr>
              <a:t>S</a:t>
            </a:r>
            <a:r>
              <a:rPr lang="en-US" sz="2400" dirty="0">
                <a:latin typeface="Courier New" charset="0"/>
                <a:ea typeface="Courier New" charset="0"/>
                <a:cs typeface="Courier New" charset="0"/>
              </a:rPr>
              <a:t>mall</a:t>
            </a:r>
          </a:p>
          <a:p>
            <a:pPr marL="1028700" lvl="3" indent="0">
              <a:buNone/>
            </a:pPr>
            <a:r>
              <a:rPr lang="en-US" sz="2400" b="1" dirty="0">
                <a:latin typeface="Courier New" charset="0"/>
                <a:ea typeface="Courier New" charset="0"/>
                <a:cs typeface="Courier New" charset="0"/>
              </a:rPr>
              <a:t>T</a:t>
            </a:r>
            <a:r>
              <a:rPr lang="en-US" sz="2400" dirty="0">
                <a:latin typeface="Courier New" charset="0"/>
                <a:ea typeface="Courier New" charset="0"/>
                <a:cs typeface="Courier New" charset="0"/>
              </a:rPr>
              <a:t>estable</a:t>
            </a:r>
          </a:p>
          <a:p>
            <a:pPr marL="1028700" lvl="3" indent="0">
              <a:buNone/>
            </a:pPr>
            <a:endParaRPr lang="en-US" sz="2100" dirty="0">
              <a:latin typeface="Courier New" charset="0"/>
              <a:ea typeface="Courier New" charset="0"/>
              <a:cs typeface="Courier New" charset="0"/>
            </a:endParaRPr>
          </a:p>
          <a:p>
            <a:r>
              <a:rPr lang="en-US" dirty="0"/>
              <a:t>User Stories should contain </a:t>
            </a:r>
            <a:r>
              <a:rPr lang="en-US" b="1" dirty="0"/>
              <a:t>Acceptance </a:t>
            </a:r>
            <a:r>
              <a:rPr lang="en-US" b="1" dirty="0" err="1"/>
              <a:t>Criterias</a:t>
            </a:r>
            <a:endParaRPr lang="en-US" b="1" dirty="0"/>
          </a:p>
        </p:txBody>
      </p:sp>
      <p:pic>
        <p:nvPicPr>
          <p:cNvPr id="4" name="Picture 3"/>
          <p:cNvPicPr>
            <a:picLocks noChangeAspect="1"/>
          </p:cNvPicPr>
          <p:nvPr/>
        </p:nvPicPr>
        <p:blipFill>
          <a:blip r:embed="rId2"/>
          <a:stretch>
            <a:fillRect/>
          </a:stretch>
        </p:blipFill>
        <p:spPr>
          <a:xfrm>
            <a:off x="6837289" y="1063625"/>
            <a:ext cx="923925" cy="2514600"/>
          </a:xfrm>
          <a:prstGeom prst="rect">
            <a:avLst/>
          </a:prstGeom>
        </p:spPr>
      </p:pic>
      <p:sp>
        <p:nvSpPr>
          <p:cNvPr id="5" name="Rounded Rectangle 4"/>
          <p:cNvSpPr/>
          <p:nvPr/>
        </p:nvSpPr>
        <p:spPr>
          <a:xfrm>
            <a:off x="2563265" y="1656544"/>
            <a:ext cx="191386" cy="2225822"/>
          </a:xfrm>
          <a:prstGeom prst="roundRect">
            <a:avLst/>
          </a:prstGeom>
          <a:solidFill>
            <a:schemeClr val="bg1">
              <a:alpha val="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6153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examples</a:t>
            </a:r>
          </a:p>
        </p:txBody>
      </p:sp>
      <p:sp>
        <p:nvSpPr>
          <p:cNvPr id="3" name="Content Placeholder 2"/>
          <p:cNvSpPr>
            <a:spLocks noGrp="1"/>
          </p:cNvSpPr>
          <p:nvPr>
            <p:ph sz="half" idx="1"/>
          </p:nvPr>
        </p:nvSpPr>
        <p:spPr>
          <a:xfrm>
            <a:off x="1485900" y="1200151"/>
            <a:ext cx="6060558" cy="2894954"/>
          </a:xfrm>
        </p:spPr>
        <p:txBody>
          <a:bodyPr/>
          <a:lstStyle/>
          <a:p>
            <a:r>
              <a:rPr lang="en-US" dirty="0" err="1"/>
              <a:t>todo</a:t>
            </a:r>
            <a:endParaRPr lang="en-US" dirty="0"/>
          </a:p>
        </p:txBody>
      </p:sp>
      <p:pic>
        <p:nvPicPr>
          <p:cNvPr id="6" name="Picture 5"/>
          <p:cNvPicPr>
            <a:picLocks noChangeAspect="1"/>
          </p:cNvPicPr>
          <p:nvPr/>
        </p:nvPicPr>
        <p:blipFill>
          <a:blip r:embed="rId2"/>
          <a:stretch>
            <a:fillRect/>
          </a:stretch>
        </p:blipFill>
        <p:spPr>
          <a:xfrm>
            <a:off x="1271588" y="1266825"/>
            <a:ext cx="6600825" cy="2609850"/>
          </a:xfrm>
          <a:prstGeom prst="rect">
            <a:avLst/>
          </a:prstGeom>
        </p:spPr>
      </p:pic>
    </p:spTree>
    <p:extLst>
      <p:ext uri="{BB962C8B-B14F-4D97-AF65-F5344CB8AC3E}">
        <p14:creationId xmlns:p14="http://schemas.microsoft.com/office/powerpoint/2010/main" val="1926093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178964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Meeting</a:t>
            </a:r>
          </a:p>
        </p:txBody>
      </p:sp>
      <p:sp>
        <p:nvSpPr>
          <p:cNvPr id="3" name="Content Placeholder 2"/>
          <p:cNvSpPr>
            <a:spLocks noGrp="1"/>
          </p:cNvSpPr>
          <p:nvPr>
            <p:ph sz="half" idx="1"/>
          </p:nvPr>
        </p:nvSpPr>
        <p:spPr>
          <a:xfrm>
            <a:off x="1485900" y="1200151"/>
            <a:ext cx="6055112" cy="2894954"/>
          </a:xfrm>
        </p:spPr>
        <p:txBody>
          <a:bodyPr>
            <a:normAutofit lnSpcReduction="10000"/>
          </a:bodyPr>
          <a:lstStyle/>
          <a:p>
            <a:r>
              <a:rPr lang="en-US" sz="1800" dirty="0"/>
              <a:t>Participants: </a:t>
            </a:r>
          </a:p>
          <a:p>
            <a:pPr lvl="1"/>
            <a:r>
              <a:rPr lang="en-US" sz="1500" dirty="0"/>
              <a:t>Scrum Master</a:t>
            </a:r>
          </a:p>
          <a:p>
            <a:pPr lvl="1"/>
            <a:r>
              <a:rPr lang="en-US" sz="1500" dirty="0"/>
              <a:t>Product Owner</a:t>
            </a:r>
          </a:p>
          <a:p>
            <a:pPr lvl="1"/>
            <a:r>
              <a:rPr lang="en-US" sz="1500" dirty="0" err="1"/>
              <a:t>Develoment</a:t>
            </a:r>
            <a:r>
              <a:rPr lang="en-US" sz="1500" dirty="0"/>
              <a:t> Team</a:t>
            </a:r>
          </a:p>
          <a:p>
            <a:r>
              <a:rPr lang="en-US" sz="1650" dirty="0" err="1"/>
              <a:t>Timeboxed</a:t>
            </a:r>
            <a:r>
              <a:rPr lang="en-US" sz="1650" dirty="0"/>
              <a:t>: Length roughly 2h per 1week sprint</a:t>
            </a:r>
          </a:p>
          <a:p>
            <a:r>
              <a:rPr lang="en-US" sz="1650" dirty="0"/>
              <a:t>Scrum Master teaches how to stay in </a:t>
            </a:r>
            <a:r>
              <a:rPr lang="en-US" sz="1650" dirty="0" err="1"/>
              <a:t>timebox</a:t>
            </a:r>
            <a:endParaRPr lang="en-US" sz="1650" dirty="0"/>
          </a:p>
          <a:p>
            <a:r>
              <a:rPr lang="en-US" sz="1650" dirty="0"/>
              <a:t>Goals: Which work to complete in the next sprint and how?</a:t>
            </a:r>
          </a:p>
          <a:p>
            <a:r>
              <a:rPr lang="en-US" sz="1650" dirty="0"/>
              <a:t>Team decides based on capacity and velocity how much work can be done until end of next sprint</a:t>
            </a:r>
          </a:p>
          <a:p>
            <a:r>
              <a:rPr lang="en-US" sz="1650" dirty="0"/>
              <a:t>Outcome: </a:t>
            </a:r>
            <a:r>
              <a:rPr lang="en-US" sz="1650" b="1" dirty="0"/>
              <a:t>Sprint Goal </a:t>
            </a:r>
            <a:r>
              <a:rPr lang="en-US" sz="1650" dirty="0"/>
              <a:t>and </a:t>
            </a:r>
            <a:r>
              <a:rPr lang="en-US" sz="1650" b="1" dirty="0"/>
              <a:t>Sprint Backlog</a:t>
            </a:r>
          </a:p>
        </p:txBody>
      </p:sp>
      <p:pic>
        <p:nvPicPr>
          <p:cNvPr id="5" name="Picture 4"/>
          <p:cNvPicPr>
            <a:picLocks noChangeAspect="1"/>
          </p:cNvPicPr>
          <p:nvPr/>
        </p:nvPicPr>
        <p:blipFill>
          <a:blip r:embed="rId3"/>
          <a:stretch>
            <a:fillRect/>
          </a:stretch>
        </p:blipFill>
        <p:spPr>
          <a:xfrm>
            <a:off x="7038975" y="67784"/>
            <a:ext cx="752475" cy="1428750"/>
          </a:xfrm>
          <a:prstGeom prst="rect">
            <a:avLst/>
          </a:prstGeom>
        </p:spPr>
      </p:pic>
      <p:pic>
        <p:nvPicPr>
          <p:cNvPr id="7" name="Picture 6"/>
          <p:cNvPicPr>
            <a:picLocks noChangeAspect="1"/>
          </p:cNvPicPr>
          <p:nvPr/>
        </p:nvPicPr>
        <p:blipFill>
          <a:blip r:embed="rId4"/>
          <a:stretch>
            <a:fillRect/>
          </a:stretch>
        </p:blipFill>
        <p:spPr>
          <a:xfrm>
            <a:off x="6219825" y="3350568"/>
            <a:ext cx="819150" cy="1762125"/>
          </a:xfrm>
          <a:prstGeom prst="rect">
            <a:avLst/>
          </a:prstGeom>
        </p:spPr>
      </p:pic>
      <p:pic>
        <p:nvPicPr>
          <p:cNvPr id="8" name="Picture 7"/>
          <p:cNvPicPr>
            <a:picLocks noChangeAspect="1"/>
          </p:cNvPicPr>
          <p:nvPr/>
        </p:nvPicPr>
        <p:blipFill>
          <a:blip r:embed="rId5"/>
          <a:stretch>
            <a:fillRect/>
          </a:stretch>
        </p:blipFill>
        <p:spPr>
          <a:xfrm>
            <a:off x="3708659" y="1119852"/>
            <a:ext cx="1838325" cy="1133475"/>
          </a:xfrm>
          <a:prstGeom prst="rect">
            <a:avLst/>
          </a:prstGeom>
        </p:spPr>
      </p:pic>
    </p:spTree>
    <p:extLst>
      <p:ext uri="{BB962C8B-B14F-4D97-AF65-F5344CB8AC3E}">
        <p14:creationId xmlns:p14="http://schemas.microsoft.com/office/powerpoint/2010/main" val="125823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a:t>
            </a:r>
          </a:p>
        </p:txBody>
      </p:sp>
      <p:sp>
        <p:nvSpPr>
          <p:cNvPr id="3" name="Content Placeholder 2"/>
          <p:cNvSpPr>
            <a:spLocks noGrp="1"/>
          </p:cNvSpPr>
          <p:nvPr>
            <p:ph sz="half" idx="1"/>
          </p:nvPr>
        </p:nvSpPr>
        <p:spPr>
          <a:xfrm>
            <a:off x="1485900" y="1200151"/>
            <a:ext cx="6055112" cy="2894954"/>
          </a:xfrm>
        </p:spPr>
        <p:txBody>
          <a:bodyPr>
            <a:normAutofit/>
          </a:bodyPr>
          <a:lstStyle/>
          <a:p>
            <a:r>
              <a:rPr lang="en-US" sz="1800" dirty="0"/>
              <a:t>Estimate relatively e.g. </a:t>
            </a:r>
          </a:p>
          <a:p>
            <a:pPr lvl="1"/>
            <a:r>
              <a:rPr lang="en-US" sz="1650" b="1" dirty="0"/>
              <a:t>Story Points </a:t>
            </a:r>
            <a:r>
              <a:rPr lang="en-US" sz="1650" dirty="0"/>
              <a:t>or</a:t>
            </a:r>
            <a:r>
              <a:rPr lang="en-US" sz="1650" b="1" dirty="0"/>
              <a:t> T-Shirt Sizes</a:t>
            </a:r>
          </a:p>
          <a:p>
            <a:r>
              <a:rPr lang="en-US" sz="1800" b="1" dirty="0"/>
              <a:t>How? </a:t>
            </a:r>
            <a:r>
              <a:rPr lang="en-US" sz="1800" dirty="0"/>
              <a:t>Playing</a:t>
            </a:r>
            <a:r>
              <a:rPr lang="en-US" sz="1800" b="1" dirty="0"/>
              <a:t> </a:t>
            </a:r>
            <a:r>
              <a:rPr lang="en-US" sz="1800" dirty="0"/>
              <a:t>Planning Poker</a:t>
            </a:r>
          </a:p>
          <a:p>
            <a:pPr lvl="1"/>
            <a:r>
              <a:rPr lang="en-US" sz="1650" dirty="0"/>
              <a:t>Fibonacci</a:t>
            </a:r>
          </a:p>
        </p:txBody>
      </p:sp>
      <p:pic>
        <p:nvPicPr>
          <p:cNvPr id="5" name="Picture 4"/>
          <p:cNvPicPr>
            <a:picLocks noChangeAspect="1"/>
          </p:cNvPicPr>
          <p:nvPr/>
        </p:nvPicPr>
        <p:blipFill>
          <a:blip r:embed="rId3"/>
          <a:stretch>
            <a:fillRect/>
          </a:stretch>
        </p:blipFill>
        <p:spPr>
          <a:xfrm>
            <a:off x="7038975" y="67784"/>
            <a:ext cx="752475" cy="1428750"/>
          </a:xfrm>
          <a:prstGeom prst="rect">
            <a:avLst/>
          </a:prstGeom>
        </p:spPr>
      </p:pic>
      <p:pic>
        <p:nvPicPr>
          <p:cNvPr id="7" name="Picture 6"/>
          <p:cNvPicPr>
            <a:picLocks noChangeAspect="1"/>
          </p:cNvPicPr>
          <p:nvPr/>
        </p:nvPicPr>
        <p:blipFill>
          <a:blip r:embed="rId4"/>
          <a:stretch>
            <a:fillRect/>
          </a:stretch>
        </p:blipFill>
        <p:spPr>
          <a:xfrm>
            <a:off x="7005638" y="2647628"/>
            <a:ext cx="819150" cy="1762125"/>
          </a:xfrm>
          <a:prstGeom prst="rect">
            <a:avLst/>
          </a:prstGeom>
        </p:spPr>
      </p:pic>
      <p:sp>
        <p:nvSpPr>
          <p:cNvPr id="4" name="Rounded Rectangle 3"/>
          <p:cNvSpPr/>
          <p:nvPr/>
        </p:nvSpPr>
        <p:spPr>
          <a:xfrm>
            <a:off x="14859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0</a:t>
            </a:r>
          </a:p>
        </p:txBody>
      </p:sp>
      <p:sp>
        <p:nvSpPr>
          <p:cNvPr id="9" name="Rounded Rectangle 8"/>
          <p:cNvSpPr/>
          <p:nvPr/>
        </p:nvSpPr>
        <p:spPr>
          <a:xfrm>
            <a:off x="1968538"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1</a:t>
            </a:r>
          </a:p>
        </p:txBody>
      </p:sp>
      <p:sp>
        <p:nvSpPr>
          <p:cNvPr id="10" name="Rounded Rectangle 9"/>
          <p:cNvSpPr/>
          <p:nvPr/>
        </p:nvSpPr>
        <p:spPr>
          <a:xfrm>
            <a:off x="24493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2</a:t>
            </a:r>
          </a:p>
        </p:txBody>
      </p:sp>
      <p:sp>
        <p:nvSpPr>
          <p:cNvPr id="11" name="Rounded Rectangle 10"/>
          <p:cNvSpPr/>
          <p:nvPr/>
        </p:nvSpPr>
        <p:spPr>
          <a:xfrm>
            <a:off x="2935692"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3</a:t>
            </a:r>
          </a:p>
        </p:txBody>
      </p:sp>
      <p:sp>
        <p:nvSpPr>
          <p:cNvPr id="12" name="Rounded Rectangle 11"/>
          <p:cNvSpPr/>
          <p:nvPr/>
        </p:nvSpPr>
        <p:spPr>
          <a:xfrm>
            <a:off x="34105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5</a:t>
            </a:r>
            <a:endParaRPr lang="en-US" sz="1350" dirty="0"/>
          </a:p>
        </p:txBody>
      </p:sp>
      <p:sp>
        <p:nvSpPr>
          <p:cNvPr id="13" name="Rounded Rectangle 12"/>
          <p:cNvSpPr/>
          <p:nvPr/>
        </p:nvSpPr>
        <p:spPr>
          <a:xfrm>
            <a:off x="3893138" y="2533327"/>
            <a:ext cx="439616" cy="728619"/>
          </a:xfrm>
          <a:prstGeom prst="roundRect">
            <a:avLst>
              <a:gd name="adj" fmla="val 10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8</a:t>
            </a:r>
            <a:endParaRPr lang="en-US" sz="1350" dirty="0"/>
          </a:p>
        </p:txBody>
      </p:sp>
      <p:sp>
        <p:nvSpPr>
          <p:cNvPr id="14" name="Rounded Rectangle 13"/>
          <p:cNvSpPr/>
          <p:nvPr/>
        </p:nvSpPr>
        <p:spPr>
          <a:xfrm>
            <a:off x="4382039"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13</a:t>
            </a:r>
          </a:p>
        </p:txBody>
      </p:sp>
      <p:sp>
        <p:nvSpPr>
          <p:cNvPr id="15" name="Rounded Rectangle 14"/>
          <p:cNvSpPr/>
          <p:nvPr/>
        </p:nvSpPr>
        <p:spPr>
          <a:xfrm>
            <a:off x="4968822"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20</a:t>
            </a:r>
          </a:p>
        </p:txBody>
      </p:sp>
      <p:sp>
        <p:nvSpPr>
          <p:cNvPr id="16" name="Rounded Rectangle 15"/>
          <p:cNvSpPr/>
          <p:nvPr/>
        </p:nvSpPr>
        <p:spPr>
          <a:xfrm>
            <a:off x="5460973"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40</a:t>
            </a:r>
          </a:p>
        </p:txBody>
      </p:sp>
      <p:sp>
        <p:nvSpPr>
          <p:cNvPr id="17" name="Rounded Rectangle 16"/>
          <p:cNvSpPr/>
          <p:nvPr/>
        </p:nvSpPr>
        <p:spPr>
          <a:xfrm>
            <a:off x="5961755"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t>
            </a:r>
          </a:p>
        </p:txBody>
      </p:sp>
      <p:sp>
        <p:nvSpPr>
          <p:cNvPr id="18" name="Rounded Rectangle 17"/>
          <p:cNvSpPr/>
          <p:nvPr/>
        </p:nvSpPr>
        <p:spPr>
          <a:xfrm>
            <a:off x="1484938" y="3503012"/>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XS</a:t>
            </a:r>
          </a:p>
        </p:txBody>
      </p:sp>
      <p:sp>
        <p:nvSpPr>
          <p:cNvPr id="19" name="Rounded Rectangle 18"/>
          <p:cNvSpPr/>
          <p:nvPr/>
        </p:nvSpPr>
        <p:spPr>
          <a:xfrm>
            <a:off x="1976392"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S</a:t>
            </a:r>
            <a:endParaRPr lang="en-US" sz="1350" dirty="0">
              <a:solidFill>
                <a:schemeClr val="tx1"/>
              </a:solidFill>
            </a:endParaRPr>
          </a:p>
        </p:txBody>
      </p:sp>
      <p:sp>
        <p:nvSpPr>
          <p:cNvPr id="20" name="Rounded Rectangle 19"/>
          <p:cNvSpPr/>
          <p:nvPr/>
        </p:nvSpPr>
        <p:spPr>
          <a:xfrm>
            <a:off x="2467845"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M</a:t>
            </a:r>
          </a:p>
        </p:txBody>
      </p:sp>
      <p:sp>
        <p:nvSpPr>
          <p:cNvPr id="21" name="Rounded Rectangle 20"/>
          <p:cNvSpPr/>
          <p:nvPr/>
        </p:nvSpPr>
        <p:spPr>
          <a:xfrm>
            <a:off x="2958358"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L</a:t>
            </a:r>
            <a:endParaRPr lang="en-US" sz="1350" dirty="0">
              <a:solidFill>
                <a:schemeClr val="tx1"/>
              </a:solidFill>
            </a:endParaRPr>
          </a:p>
        </p:txBody>
      </p:sp>
      <p:sp>
        <p:nvSpPr>
          <p:cNvPr id="22" name="Rounded Rectangle 21"/>
          <p:cNvSpPr/>
          <p:nvPr/>
        </p:nvSpPr>
        <p:spPr>
          <a:xfrm>
            <a:off x="3453522"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XL</a:t>
            </a:r>
            <a:endParaRPr lang="en-US" sz="1350" dirty="0">
              <a:solidFill>
                <a:schemeClr val="tx1"/>
              </a:solidFill>
            </a:endParaRPr>
          </a:p>
        </p:txBody>
      </p:sp>
      <p:sp>
        <p:nvSpPr>
          <p:cNvPr id="23" name="Rounded Rectangle 22"/>
          <p:cNvSpPr/>
          <p:nvPr/>
        </p:nvSpPr>
        <p:spPr>
          <a:xfrm>
            <a:off x="3942423"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XXL</a:t>
            </a:r>
          </a:p>
        </p:txBody>
      </p:sp>
      <p:sp>
        <p:nvSpPr>
          <p:cNvPr id="24" name="Rounded Rectangle 23"/>
          <p:cNvSpPr/>
          <p:nvPr/>
        </p:nvSpPr>
        <p:spPr>
          <a:xfrm>
            <a:off x="4968821" y="3485965"/>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a:t>
            </a:r>
          </a:p>
        </p:txBody>
      </p:sp>
    </p:spTree>
    <p:extLst>
      <p:ext uri="{BB962C8B-B14F-4D97-AF65-F5344CB8AC3E}">
        <p14:creationId xmlns:p14="http://schemas.microsoft.com/office/powerpoint/2010/main" val="3585198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60558" cy="2894954"/>
          </a:xfrm>
        </p:spPr>
        <p:txBody>
          <a:bodyPr/>
          <a:lstStyle/>
          <a:p>
            <a:endParaRPr lang="en-US" dirty="0"/>
          </a:p>
        </p:txBody>
      </p:sp>
      <p:pic>
        <p:nvPicPr>
          <p:cNvPr id="4" name="Picture 3"/>
          <p:cNvPicPr>
            <a:picLocks noChangeAspect="1"/>
          </p:cNvPicPr>
          <p:nvPr/>
        </p:nvPicPr>
        <p:blipFill>
          <a:blip r:embed="rId2"/>
          <a:stretch>
            <a:fillRect/>
          </a:stretch>
        </p:blipFill>
        <p:spPr>
          <a:xfrm>
            <a:off x="3982915" y="-11555"/>
            <a:ext cx="5161085" cy="5155055"/>
          </a:xfrm>
          <a:prstGeom prst="rect">
            <a:avLst/>
          </a:prstGeom>
        </p:spPr>
      </p:pic>
      <p:sp>
        <p:nvSpPr>
          <p:cNvPr id="2" name="Title 1"/>
          <p:cNvSpPr>
            <a:spLocks noGrp="1"/>
          </p:cNvSpPr>
          <p:nvPr>
            <p:ph type="title"/>
          </p:nvPr>
        </p:nvSpPr>
        <p:spPr/>
        <p:txBody>
          <a:bodyPr>
            <a:normAutofit fontScale="90000"/>
          </a:bodyPr>
          <a:lstStyle/>
          <a:p>
            <a:r>
              <a:rPr lang="en-US" dirty="0"/>
              <a:t>Sprint Planning </a:t>
            </a:r>
            <a:br>
              <a:rPr lang="en-US" dirty="0"/>
            </a:br>
            <a:r>
              <a:rPr lang="en-US" dirty="0"/>
              <a:t>examples</a:t>
            </a:r>
          </a:p>
        </p:txBody>
      </p:sp>
    </p:spTree>
    <p:extLst>
      <p:ext uri="{BB962C8B-B14F-4D97-AF65-F5344CB8AC3E}">
        <p14:creationId xmlns:p14="http://schemas.microsoft.com/office/powerpoint/2010/main" val="314070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8347" y="1"/>
            <a:ext cx="1833195" cy="244426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542" y="0"/>
            <a:ext cx="2597395" cy="34631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937" y="0"/>
            <a:ext cx="2508739" cy="33449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486" y="1684461"/>
            <a:ext cx="2597394" cy="346319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7658" y="2801938"/>
            <a:ext cx="1759286" cy="2345714"/>
          </a:xfrm>
          <a:prstGeom prst="rect">
            <a:avLst/>
          </a:prstGeom>
        </p:spPr>
      </p:pic>
    </p:spTree>
    <p:extLst>
      <p:ext uri="{BB962C8B-B14F-4D97-AF65-F5344CB8AC3E}">
        <p14:creationId xmlns:p14="http://schemas.microsoft.com/office/powerpoint/2010/main" val="117138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485900" y="918797"/>
            <a:ext cx="6172200" cy="3697164"/>
          </a:xfrm>
        </p:spPr>
        <p:txBody>
          <a:bodyPr>
            <a:normAutofit/>
          </a:bodyPr>
          <a:lstStyle/>
          <a:p>
            <a:r>
              <a:rPr lang="en-US" sz="2100" dirty="0"/>
              <a:t>What is Agile?</a:t>
            </a:r>
          </a:p>
          <a:p>
            <a:r>
              <a:rPr lang="en-US" sz="2100" dirty="0"/>
              <a:t>What is Scrum?</a:t>
            </a:r>
          </a:p>
          <a:p>
            <a:r>
              <a:rPr lang="en-US" sz="2100" dirty="0"/>
              <a:t>Why Scrum?</a:t>
            </a:r>
          </a:p>
          <a:p>
            <a:r>
              <a:rPr lang="en-US" sz="2100" dirty="0"/>
              <a:t>Scrum Framework</a:t>
            </a:r>
          </a:p>
          <a:p>
            <a:r>
              <a:rPr lang="en-US" sz="2100" dirty="0"/>
              <a:t>Teamwork: Roles in Scrum</a:t>
            </a:r>
          </a:p>
          <a:p>
            <a:r>
              <a:rPr lang="en-US" sz="2100" dirty="0"/>
              <a:t>Meetings in Scrum</a:t>
            </a:r>
          </a:p>
          <a:p>
            <a:r>
              <a:rPr lang="en-US" sz="2100" dirty="0"/>
              <a:t>User Stories</a:t>
            </a:r>
          </a:p>
          <a:p>
            <a:r>
              <a:rPr lang="en-US" sz="2100" dirty="0"/>
              <a:t>Performance</a:t>
            </a:r>
          </a:p>
        </p:txBody>
      </p:sp>
    </p:spTree>
    <p:extLst>
      <p:ext uri="{BB962C8B-B14F-4D97-AF65-F5344CB8AC3E}">
        <p14:creationId xmlns:p14="http://schemas.microsoft.com/office/powerpoint/2010/main" val="221195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60558" cy="2894954"/>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06" y="0"/>
            <a:ext cx="3857626" cy="5143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212" y="0"/>
            <a:ext cx="3889682" cy="5186241"/>
          </a:xfrm>
          <a:prstGeom prst="rect">
            <a:avLst/>
          </a:prstGeom>
        </p:spPr>
      </p:pic>
    </p:spTree>
    <p:extLst>
      <p:ext uri="{BB962C8B-B14F-4D97-AF65-F5344CB8AC3E}">
        <p14:creationId xmlns:p14="http://schemas.microsoft.com/office/powerpoint/2010/main" val="262553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 Examples</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224329" y="1362808"/>
            <a:ext cx="6695342" cy="2354474"/>
          </a:xfrm>
          <a:prstGeom prst="rect">
            <a:avLst/>
          </a:prstGeom>
        </p:spPr>
      </p:pic>
    </p:spTree>
    <p:extLst>
      <p:ext uri="{BB962C8B-B14F-4D97-AF65-F5344CB8AC3E}">
        <p14:creationId xmlns:p14="http://schemas.microsoft.com/office/powerpoint/2010/main" val="4516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 Examples</a:t>
            </a:r>
          </a:p>
        </p:txBody>
      </p:sp>
      <p:sp>
        <p:nvSpPr>
          <p:cNvPr id="3" name="Content Placeholder 2"/>
          <p:cNvSpPr>
            <a:spLocks noGrp="1"/>
          </p:cNvSpPr>
          <p:nvPr>
            <p:ph sz="half" idx="1"/>
          </p:nvPr>
        </p:nvSpPr>
        <p:spPr/>
        <p:txBody>
          <a:bodyPr/>
          <a:lstStyle/>
          <a:p>
            <a:r>
              <a:rPr lang="en-US" dirty="0"/>
              <a:t>TODO Jira</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52538" y="1063625"/>
            <a:ext cx="6638925" cy="2352675"/>
          </a:xfrm>
          <a:prstGeom prst="rect">
            <a:avLst/>
          </a:prstGeom>
        </p:spPr>
      </p:pic>
    </p:spTree>
    <p:extLst>
      <p:ext uri="{BB962C8B-B14F-4D97-AF65-F5344CB8AC3E}">
        <p14:creationId xmlns:p14="http://schemas.microsoft.com/office/powerpoint/2010/main" val="49864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27151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and Daily Meetings</a:t>
            </a:r>
          </a:p>
        </p:txBody>
      </p:sp>
      <p:sp>
        <p:nvSpPr>
          <p:cNvPr id="3" name="Content Placeholder 2"/>
          <p:cNvSpPr>
            <a:spLocks noGrp="1"/>
          </p:cNvSpPr>
          <p:nvPr>
            <p:ph sz="half" idx="1"/>
          </p:nvPr>
        </p:nvSpPr>
        <p:spPr>
          <a:xfrm>
            <a:off x="1485900" y="1200151"/>
            <a:ext cx="6013939" cy="3301511"/>
          </a:xfrm>
        </p:spPr>
        <p:txBody>
          <a:bodyPr>
            <a:normAutofit fontScale="92500" lnSpcReduction="20000"/>
          </a:bodyPr>
          <a:lstStyle/>
          <a:p>
            <a:r>
              <a:rPr lang="en-US" sz="1800" dirty="0"/>
              <a:t>Team doing the work in the Sprint</a:t>
            </a:r>
          </a:p>
          <a:p>
            <a:r>
              <a:rPr lang="en-US" sz="1800" dirty="0"/>
              <a:t>Daily is NO Management reporting </a:t>
            </a:r>
            <a:br>
              <a:rPr lang="en-US" sz="1800" dirty="0"/>
            </a:br>
            <a:r>
              <a:rPr lang="en-US" sz="1800" dirty="0"/>
              <a:t>meeting!!!</a:t>
            </a:r>
          </a:p>
          <a:p>
            <a:pPr marL="257175" lvl="1" indent="-257175">
              <a:buFont typeface="Arial"/>
              <a:buChar char="•"/>
            </a:pPr>
            <a:r>
              <a:rPr lang="en-US" dirty="0"/>
              <a:t>Daily Meetings (15 min </a:t>
            </a:r>
            <a:r>
              <a:rPr lang="en-US" dirty="0" err="1"/>
              <a:t>Timebox</a:t>
            </a:r>
            <a:r>
              <a:rPr lang="en-US" dirty="0"/>
              <a:t>)</a:t>
            </a:r>
          </a:p>
          <a:p>
            <a:pPr lvl="1"/>
            <a:r>
              <a:rPr lang="en-US" sz="1500" b="1" dirty="0"/>
              <a:t>What did I do/finish yesterday</a:t>
            </a:r>
          </a:p>
          <a:p>
            <a:pPr lvl="1"/>
            <a:r>
              <a:rPr lang="en-US" sz="1500" b="1" dirty="0"/>
              <a:t>What will I do/finish today</a:t>
            </a:r>
          </a:p>
          <a:p>
            <a:pPr lvl="1"/>
            <a:r>
              <a:rPr lang="en-US" sz="1500" b="1" dirty="0"/>
              <a:t>Issues? (Impediments)</a:t>
            </a:r>
          </a:p>
          <a:p>
            <a:r>
              <a:rPr lang="en-US" sz="1800" dirty="0"/>
              <a:t>No detailed discussions </a:t>
            </a:r>
            <a:br>
              <a:rPr lang="en-US" sz="1800" dirty="0"/>
            </a:br>
            <a:r>
              <a:rPr lang="en-US" sz="1800" dirty="0"/>
              <a:t>in daily</a:t>
            </a:r>
          </a:p>
          <a:p>
            <a:r>
              <a:rPr lang="en-US" sz="1800" dirty="0"/>
              <a:t>Getting the team informed </a:t>
            </a:r>
            <a:br>
              <a:rPr lang="en-US" sz="1800" dirty="0"/>
            </a:br>
            <a:r>
              <a:rPr lang="en-US" sz="1800" dirty="0"/>
              <a:t>about the progress </a:t>
            </a:r>
          </a:p>
          <a:p>
            <a:r>
              <a:rPr lang="en-US" sz="1800" dirty="0"/>
              <a:t>Team usually discusses after the</a:t>
            </a:r>
            <a:br>
              <a:rPr lang="en-US" sz="1800" dirty="0"/>
            </a:br>
            <a:r>
              <a:rPr lang="en-US" sz="1800" dirty="0"/>
              <a:t>meeting</a:t>
            </a:r>
          </a:p>
        </p:txBody>
      </p:sp>
      <p:pic>
        <p:nvPicPr>
          <p:cNvPr id="5" name="Picture 4"/>
          <p:cNvPicPr>
            <a:picLocks noChangeAspect="1"/>
          </p:cNvPicPr>
          <p:nvPr/>
        </p:nvPicPr>
        <p:blipFill>
          <a:blip r:embed="rId2"/>
          <a:stretch>
            <a:fillRect/>
          </a:stretch>
        </p:blipFill>
        <p:spPr>
          <a:xfrm>
            <a:off x="5210175" y="454636"/>
            <a:ext cx="2790825" cy="3952875"/>
          </a:xfrm>
          <a:prstGeom prst="rect">
            <a:avLst/>
          </a:prstGeom>
        </p:spPr>
      </p:pic>
    </p:spTree>
    <p:extLst>
      <p:ext uri="{BB962C8B-B14F-4D97-AF65-F5344CB8AC3E}">
        <p14:creationId xmlns:p14="http://schemas.microsoft.com/office/powerpoint/2010/main" val="170745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Review Meeting</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Time boxed meeting (1h per 1week)</a:t>
            </a:r>
          </a:p>
          <a:p>
            <a:endParaRPr lang="en-US" sz="1800" dirty="0"/>
          </a:p>
          <a:p>
            <a:r>
              <a:rPr lang="en-US" sz="1800" dirty="0"/>
              <a:t>Participants usually Development Team, Product Owner, Scrum Master and key stakeholder</a:t>
            </a:r>
          </a:p>
          <a:p>
            <a:endParaRPr lang="en-US" sz="1800" dirty="0"/>
          </a:p>
          <a:p>
            <a:r>
              <a:rPr lang="en-US" sz="1800" dirty="0"/>
              <a:t>Team demonstrates the results (Done User Stories)</a:t>
            </a:r>
          </a:p>
          <a:p>
            <a:endParaRPr lang="en-US" sz="1800" dirty="0"/>
          </a:p>
          <a:p>
            <a:r>
              <a:rPr lang="en-US" sz="1800" dirty="0"/>
              <a:t>Product Owner </a:t>
            </a:r>
            <a:r>
              <a:rPr lang="en-US" sz="1800" b="1" dirty="0"/>
              <a:t>accepts</a:t>
            </a:r>
            <a:r>
              <a:rPr lang="en-US" sz="1800" dirty="0"/>
              <a:t> or </a:t>
            </a:r>
            <a:r>
              <a:rPr lang="en-US" sz="1800" b="1" dirty="0"/>
              <a:t>not accepts </a:t>
            </a:r>
            <a:r>
              <a:rPr lang="en-US" sz="1800" dirty="0"/>
              <a:t>User Stories</a:t>
            </a:r>
          </a:p>
          <a:p>
            <a:endParaRPr lang="en-US" sz="1800" dirty="0"/>
          </a:p>
          <a:p>
            <a:r>
              <a:rPr lang="en-US" sz="1800" dirty="0"/>
              <a:t>Probably new Product Backlog Items occur</a:t>
            </a:r>
          </a:p>
          <a:p>
            <a:endParaRPr lang="en-US" sz="1800" dirty="0"/>
          </a:p>
          <a:p>
            <a:endParaRPr lang="en-US" sz="1800" dirty="0"/>
          </a:p>
        </p:txBody>
      </p:sp>
      <p:pic>
        <p:nvPicPr>
          <p:cNvPr id="5" name="Picture 4"/>
          <p:cNvPicPr>
            <a:picLocks noChangeAspect="1"/>
          </p:cNvPicPr>
          <p:nvPr/>
        </p:nvPicPr>
        <p:blipFill>
          <a:blip r:embed="rId2"/>
          <a:stretch>
            <a:fillRect/>
          </a:stretch>
        </p:blipFill>
        <p:spPr>
          <a:xfrm>
            <a:off x="5945432" y="0"/>
            <a:ext cx="1895475" cy="1885950"/>
          </a:xfrm>
          <a:prstGeom prst="rect">
            <a:avLst/>
          </a:prstGeom>
        </p:spPr>
      </p:pic>
    </p:spTree>
    <p:extLst>
      <p:ext uri="{BB962C8B-B14F-4D97-AF65-F5344CB8AC3E}">
        <p14:creationId xmlns:p14="http://schemas.microsoft.com/office/powerpoint/2010/main" val="426236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1" cy="3538903"/>
          </a:xfrm>
        </p:spPr>
        <p:txBody>
          <a:bodyPr>
            <a:normAutofit/>
          </a:bodyPr>
          <a:lstStyle/>
          <a:p>
            <a:endParaRPr lang="en-US" sz="1800" dirty="0"/>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4" y="0"/>
            <a:ext cx="3857625"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966" y="0"/>
            <a:ext cx="3857625" cy="5143500"/>
          </a:xfrm>
          <a:prstGeom prst="rect">
            <a:avLst/>
          </a:prstGeom>
        </p:spPr>
      </p:pic>
      <p:sp>
        <p:nvSpPr>
          <p:cNvPr id="2" name="Title 1"/>
          <p:cNvSpPr>
            <a:spLocks noGrp="1"/>
          </p:cNvSpPr>
          <p:nvPr>
            <p:ph type="title"/>
          </p:nvPr>
        </p:nvSpPr>
        <p:spPr>
          <a:xfrm>
            <a:off x="2196978" y="-257174"/>
            <a:ext cx="8229600" cy="857250"/>
          </a:xfrm>
        </p:spPr>
        <p:txBody>
          <a:bodyPr/>
          <a:lstStyle/>
          <a:p>
            <a:r>
              <a:rPr lang="en-US" dirty="0"/>
              <a:t>Sprint Review Examples</a:t>
            </a:r>
          </a:p>
        </p:txBody>
      </p:sp>
    </p:spTree>
    <p:extLst>
      <p:ext uri="{BB962C8B-B14F-4D97-AF65-F5344CB8AC3E}">
        <p14:creationId xmlns:p14="http://schemas.microsoft.com/office/powerpoint/2010/main" val="164569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1115" y="-1"/>
            <a:ext cx="3857624" cy="514350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84101" y="0"/>
            <a:ext cx="3870815" cy="5161087"/>
          </a:xfrm>
        </p:spPr>
      </p:pic>
    </p:spTree>
    <p:extLst>
      <p:ext uri="{BB962C8B-B14F-4D97-AF65-F5344CB8AC3E}">
        <p14:creationId xmlns:p14="http://schemas.microsoft.com/office/powerpoint/2010/main" val="75636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1" cy="3538903"/>
          </a:xfrm>
        </p:spPr>
        <p:txBody>
          <a:bodyPr>
            <a:normAutofit/>
          </a:bodyPr>
          <a:lstStyle/>
          <a:p>
            <a:endParaRPr lang="en-US" sz="1800" dirty="0"/>
          </a:p>
          <a:p>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6" name="Title 5">
            <a:extLst>
              <a:ext uri="{FF2B5EF4-FFF2-40B4-BE49-F238E27FC236}">
                <a16:creationId xmlns:a16="http://schemas.microsoft.com/office/drawing/2014/main" id="{02A1AF0C-DCE4-9645-9E1B-B09360E58DA0}"/>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593709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Done</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What means a User Story thus a feature is done?</a:t>
            </a:r>
          </a:p>
          <a:p>
            <a:endParaRPr lang="en-US" sz="1800" dirty="0"/>
          </a:p>
          <a:p>
            <a:r>
              <a:rPr lang="en-US" sz="1800" dirty="0"/>
              <a:t>First of all a User Story is functionally done if the </a:t>
            </a:r>
            <a:br>
              <a:rPr lang="en-US" sz="1800" dirty="0"/>
            </a:br>
            <a:r>
              <a:rPr lang="en-US" sz="1800" dirty="0"/>
              <a:t>Product Owner is “happy” 			Acceptance Criteria</a:t>
            </a:r>
          </a:p>
          <a:p>
            <a:endParaRPr lang="en-US" sz="1800" dirty="0"/>
          </a:p>
          <a:p>
            <a:r>
              <a:rPr lang="en-US" sz="1800" dirty="0"/>
              <a:t>What about the quality?</a:t>
            </a:r>
          </a:p>
          <a:p>
            <a:endParaRPr lang="en-US" sz="1800" dirty="0"/>
          </a:p>
        </p:txBody>
      </p:sp>
      <p:sp>
        <p:nvSpPr>
          <p:cNvPr id="6" name="Striped Right Arrow 5"/>
          <p:cNvSpPr/>
          <p:nvPr/>
        </p:nvSpPr>
        <p:spPr>
          <a:xfrm>
            <a:off x="4572000" y="2198077"/>
            <a:ext cx="474785" cy="23739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5903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Agile?</a:t>
            </a:r>
          </a:p>
        </p:txBody>
      </p:sp>
      <p:sp>
        <p:nvSpPr>
          <p:cNvPr id="3" name="Content Placeholder 2"/>
          <p:cNvSpPr>
            <a:spLocks noGrp="1"/>
          </p:cNvSpPr>
          <p:nvPr>
            <p:ph idx="1"/>
          </p:nvPr>
        </p:nvSpPr>
        <p:spPr>
          <a:xfrm>
            <a:off x="1485900" y="1063626"/>
            <a:ext cx="6172200" cy="3066083"/>
          </a:xfrm>
        </p:spPr>
        <p:txBody>
          <a:bodyPr>
            <a:normAutofit fontScale="77500" lnSpcReduction="20000"/>
          </a:bodyPr>
          <a:lstStyle/>
          <a:p>
            <a:r>
              <a:rPr lang="en-US" dirty="0"/>
              <a:t>Time focused</a:t>
            </a:r>
          </a:p>
          <a:p>
            <a:r>
              <a:rPr lang="en-US" dirty="0"/>
              <a:t>Iterative</a:t>
            </a:r>
          </a:p>
          <a:p>
            <a:r>
              <a:rPr lang="en-US" dirty="0"/>
              <a:t>Incremental product development</a:t>
            </a:r>
          </a:p>
          <a:p>
            <a:r>
              <a:rPr lang="en-US" dirty="0"/>
              <a:t>Deliver small pieces</a:t>
            </a:r>
          </a:p>
          <a:p>
            <a:r>
              <a:rPr lang="en-US" dirty="0"/>
              <a:t>Feedback</a:t>
            </a:r>
          </a:p>
          <a:p>
            <a:endParaRPr lang="en-US" dirty="0"/>
          </a:p>
          <a:p>
            <a:r>
              <a:rPr lang="en-US" dirty="0"/>
              <a:t>Agile Manifesto (12 principles) </a:t>
            </a:r>
          </a:p>
          <a:p>
            <a:pPr lvl="1"/>
            <a:r>
              <a:rPr lang="en-US" dirty="0"/>
              <a:t>Individuals and interactions over processes and tools</a:t>
            </a:r>
          </a:p>
          <a:p>
            <a:pPr lvl="1"/>
            <a:r>
              <a:rPr lang="en-US" dirty="0"/>
              <a:t>Working software over comprehensive documentation</a:t>
            </a:r>
          </a:p>
          <a:p>
            <a:pPr lvl="1"/>
            <a:r>
              <a:rPr lang="en-US" dirty="0"/>
              <a:t>Customer collaboration over contract negotiation</a:t>
            </a:r>
          </a:p>
          <a:p>
            <a:pPr lvl="1"/>
            <a:r>
              <a:rPr lang="en-US" dirty="0"/>
              <a:t>Responding to change over following a plan</a:t>
            </a:r>
          </a:p>
        </p:txBody>
      </p:sp>
      <p:sp>
        <p:nvSpPr>
          <p:cNvPr id="5" name="Rectangular Callout 4"/>
          <p:cNvSpPr/>
          <p:nvPr/>
        </p:nvSpPr>
        <p:spPr>
          <a:xfrm>
            <a:off x="6922161" y="2347234"/>
            <a:ext cx="1447800" cy="680693"/>
          </a:xfrm>
          <a:prstGeom prst="wedgeRectCallout">
            <a:avLst>
              <a:gd name="adj1" fmla="val -65813"/>
              <a:gd name="adj2" fmla="val 106403"/>
            </a:avLst>
          </a:prstGeom>
          <a:gradFill>
            <a:gsLst>
              <a:gs pos="0">
                <a:schemeClr val="accent1">
                  <a:tint val="100000"/>
                  <a:shade val="100000"/>
                  <a:satMod val="130000"/>
                </a:schemeClr>
              </a:gs>
              <a:gs pos="100000">
                <a:schemeClr val="accent1">
                  <a:tint val="50000"/>
                  <a:shade val="100000"/>
                  <a:satMod val="350000"/>
                </a:schemeClr>
              </a:gs>
            </a:gsLst>
          </a:gradFill>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Does not mean skip all documentation work!!!</a:t>
            </a:r>
          </a:p>
        </p:txBody>
      </p:sp>
      <p:sp>
        <p:nvSpPr>
          <p:cNvPr id="6" name="TextBox 5"/>
          <p:cNvSpPr txBox="1"/>
          <p:nvPr/>
        </p:nvSpPr>
        <p:spPr>
          <a:xfrm rot="1600950">
            <a:off x="2653192" y="4102452"/>
            <a:ext cx="518091"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Lean</a:t>
            </a:r>
          </a:p>
        </p:txBody>
      </p:sp>
      <p:sp>
        <p:nvSpPr>
          <p:cNvPr id="7" name="TextBox 6"/>
          <p:cNvSpPr txBox="1"/>
          <p:nvPr/>
        </p:nvSpPr>
        <p:spPr>
          <a:xfrm rot="1062352">
            <a:off x="3921950" y="4061283"/>
            <a:ext cx="628698"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Scrum</a:t>
            </a:r>
          </a:p>
        </p:txBody>
      </p:sp>
      <p:sp>
        <p:nvSpPr>
          <p:cNvPr id="8" name="TextBox 7"/>
          <p:cNvSpPr txBox="1"/>
          <p:nvPr/>
        </p:nvSpPr>
        <p:spPr>
          <a:xfrm rot="1453360">
            <a:off x="6264737" y="4088939"/>
            <a:ext cx="821411"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square" rtlCol="0">
            <a:spAutoFit/>
          </a:bodyPr>
          <a:lstStyle/>
          <a:p>
            <a:r>
              <a:rPr lang="en-US" sz="1350"/>
              <a:t>Kanban</a:t>
            </a:r>
          </a:p>
        </p:txBody>
      </p:sp>
      <p:sp>
        <p:nvSpPr>
          <p:cNvPr id="9" name="TextBox 8"/>
          <p:cNvSpPr txBox="1"/>
          <p:nvPr/>
        </p:nvSpPr>
        <p:spPr>
          <a:xfrm rot="1373552">
            <a:off x="5216591" y="4030377"/>
            <a:ext cx="364202"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a:t>XP</a:t>
            </a:r>
          </a:p>
        </p:txBody>
      </p:sp>
      <p:sp>
        <p:nvSpPr>
          <p:cNvPr id="10" name="TextBox 9"/>
          <p:cNvSpPr txBox="1"/>
          <p:nvPr/>
        </p:nvSpPr>
        <p:spPr>
          <a:xfrm rot="1600950">
            <a:off x="1670935" y="4074951"/>
            <a:ext cx="532518"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Agile</a:t>
            </a:r>
          </a:p>
        </p:txBody>
      </p:sp>
      <p:sp>
        <p:nvSpPr>
          <p:cNvPr id="11" name="TextBox 10"/>
          <p:cNvSpPr txBox="1"/>
          <p:nvPr/>
        </p:nvSpPr>
        <p:spPr>
          <a:xfrm>
            <a:off x="7030925" y="3376836"/>
            <a:ext cx="2050896" cy="253916"/>
          </a:xfrm>
          <a:prstGeom prst="rect">
            <a:avLst/>
          </a:prstGeom>
          <a:noFill/>
        </p:spPr>
        <p:txBody>
          <a:bodyPr wrap="square" rtlCol="0">
            <a:spAutoFit/>
          </a:bodyPr>
          <a:lstStyle/>
          <a:p>
            <a:r>
              <a:rPr lang="en-US" sz="1050" u="sng" dirty="0"/>
              <a:t>http://</a:t>
            </a:r>
            <a:r>
              <a:rPr lang="en-US" sz="1050" u="sng" dirty="0" err="1"/>
              <a:t>agilemanifesto.org</a:t>
            </a:r>
            <a:r>
              <a:rPr lang="en-US" sz="1050" u="sng" dirty="0"/>
              <a:t>/</a:t>
            </a:r>
          </a:p>
        </p:txBody>
      </p:sp>
    </p:spTree>
    <p:extLst>
      <p:ext uri="{BB962C8B-B14F-4D97-AF65-F5344CB8AC3E}">
        <p14:creationId xmlns:p14="http://schemas.microsoft.com/office/powerpoint/2010/main" val="182636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Done</a:t>
            </a:r>
          </a:p>
        </p:txBody>
      </p:sp>
      <p:sp>
        <p:nvSpPr>
          <p:cNvPr id="3" name="Content Placeholder 2"/>
          <p:cNvSpPr>
            <a:spLocks noGrp="1"/>
          </p:cNvSpPr>
          <p:nvPr>
            <p:ph sz="half" idx="1"/>
          </p:nvPr>
        </p:nvSpPr>
        <p:spPr>
          <a:xfrm>
            <a:off x="1485900" y="826477"/>
            <a:ext cx="6172201" cy="4167554"/>
          </a:xfrm>
        </p:spPr>
        <p:txBody>
          <a:bodyPr>
            <a:normAutofit fontScale="92500" lnSpcReduction="10000"/>
          </a:bodyPr>
          <a:lstStyle/>
          <a:p>
            <a:r>
              <a:rPr lang="en-US" sz="1800" u="sng" dirty="0"/>
              <a:t>Scrum does not allow negotiation according to quality.</a:t>
            </a:r>
          </a:p>
          <a:p>
            <a:r>
              <a:rPr lang="en-US" sz="1800" dirty="0"/>
              <a:t>Set up a </a:t>
            </a:r>
            <a:r>
              <a:rPr lang="en-US" sz="1800" b="1" dirty="0"/>
              <a:t>Definition of Done </a:t>
            </a:r>
            <a:r>
              <a:rPr lang="en-US" sz="1800" dirty="0"/>
              <a:t>for IT e.g.:</a:t>
            </a:r>
          </a:p>
          <a:p>
            <a:pPr lvl="1"/>
            <a:r>
              <a:rPr lang="en-US" sz="1650" dirty="0"/>
              <a:t>Code must be Unit tested. Tests </a:t>
            </a:r>
            <a:r>
              <a:rPr lang="en-US" sz="1650" dirty="0">
                <a:solidFill>
                  <a:srgbClr val="00B050"/>
                </a:solidFill>
              </a:rPr>
              <a:t>GREEN</a:t>
            </a:r>
            <a:endParaRPr lang="en-US" dirty="0">
              <a:solidFill>
                <a:srgbClr val="00B050"/>
              </a:solidFill>
            </a:endParaRPr>
          </a:p>
          <a:p>
            <a:pPr lvl="1"/>
            <a:r>
              <a:rPr lang="en-US" dirty="0"/>
              <a:t>Code must be checked in into Version Control System</a:t>
            </a:r>
          </a:p>
          <a:p>
            <a:pPr lvl="1"/>
            <a:r>
              <a:rPr lang="en-US" dirty="0"/>
              <a:t>Successful Automated build, all tests </a:t>
            </a:r>
            <a:r>
              <a:rPr lang="en-US" dirty="0">
                <a:solidFill>
                  <a:srgbClr val="00B050"/>
                </a:solidFill>
              </a:rPr>
              <a:t>GREEN</a:t>
            </a:r>
            <a:endParaRPr lang="en-US" dirty="0"/>
          </a:p>
          <a:p>
            <a:pPr lvl="1"/>
            <a:r>
              <a:rPr lang="en-US" dirty="0"/>
              <a:t>Code and/or Spec-Review successfully done (or Pair programming)</a:t>
            </a:r>
          </a:p>
          <a:p>
            <a:pPr lvl="1"/>
            <a:r>
              <a:rPr lang="en-US" dirty="0"/>
              <a:t>Code Coverage &gt;= 85%</a:t>
            </a:r>
          </a:p>
          <a:p>
            <a:pPr lvl="1"/>
            <a:r>
              <a:rPr lang="en-US" dirty="0"/>
              <a:t>Installation manual created/updated (if applicable)</a:t>
            </a:r>
          </a:p>
          <a:p>
            <a:pPr lvl="1"/>
            <a:r>
              <a:rPr lang="en-US" dirty="0"/>
              <a:t>Administration manual created/updated (if applicable)</a:t>
            </a:r>
          </a:p>
          <a:p>
            <a:pPr lvl="1"/>
            <a:r>
              <a:rPr lang="en-US" dirty="0"/>
              <a:t>Acceptance test done (Demo for Product Owner) without errors</a:t>
            </a:r>
          </a:p>
          <a:p>
            <a:pPr lvl="1"/>
            <a:r>
              <a:rPr lang="de-DE" dirty="0"/>
              <a:t>Demo </a:t>
            </a:r>
            <a:r>
              <a:rPr lang="de-DE" dirty="0" err="1"/>
              <a:t>done</a:t>
            </a:r>
            <a:r>
              <a:rPr lang="de-DE" dirty="0"/>
              <a:t> on Integration Environment (not on DEV-</a:t>
            </a:r>
            <a:r>
              <a:rPr lang="de-DE" dirty="0" err="1"/>
              <a:t>machine</a:t>
            </a:r>
            <a:r>
              <a:rPr lang="de-DE" dirty="0"/>
              <a:t>)</a:t>
            </a:r>
          </a:p>
          <a:p>
            <a:pPr lvl="1"/>
            <a:r>
              <a:rPr lang="de-DE" dirty="0"/>
              <a:t>...</a:t>
            </a:r>
            <a:endParaRPr lang="en-US" dirty="0"/>
          </a:p>
          <a:p>
            <a:pPr lvl="1"/>
            <a:endParaRPr lang="en-US" sz="1650" dirty="0"/>
          </a:p>
          <a:p>
            <a:pPr lvl="2"/>
            <a:endParaRPr lang="en-US" sz="1800" dirty="0"/>
          </a:p>
          <a:p>
            <a:endParaRPr lang="en-US" sz="1800" dirty="0"/>
          </a:p>
        </p:txBody>
      </p:sp>
    </p:spTree>
    <p:extLst>
      <p:ext uri="{BB962C8B-B14F-4D97-AF65-F5344CB8AC3E}">
        <p14:creationId xmlns:p14="http://schemas.microsoft.com/office/powerpoint/2010/main" val="3386661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1056621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Most important Meeting</a:t>
            </a:r>
          </a:p>
          <a:p>
            <a:endParaRPr lang="en-US" sz="1800" dirty="0"/>
          </a:p>
          <a:p>
            <a:r>
              <a:rPr lang="en-US" sz="1800" b="1" dirty="0"/>
              <a:t>What went wrong / what went well </a:t>
            </a:r>
            <a:br>
              <a:rPr lang="en-US" sz="1800" b="1" dirty="0"/>
            </a:br>
            <a:r>
              <a:rPr lang="en-US" sz="1800" dirty="0"/>
              <a:t>regarding process / work / people / tools</a:t>
            </a:r>
          </a:p>
          <a:p>
            <a:endParaRPr lang="en-US" sz="1800" dirty="0"/>
          </a:p>
          <a:p>
            <a:r>
              <a:rPr lang="en-US" sz="1800" dirty="0"/>
              <a:t>Inspect and Adapt</a:t>
            </a:r>
          </a:p>
          <a:p>
            <a:endParaRPr lang="en-US" sz="1800" dirty="0"/>
          </a:p>
          <a:p>
            <a:r>
              <a:rPr lang="en-US" sz="1800" dirty="0"/>
              <a:t>Plan </a:t>
            </a:r>
            <a:r>
              <a:rPr lang="en-US" sz="1800" b="1" dirty="0"/>
              <a:t>improvements</a:t>
            </a:r>
            <a:r>
              <a:rPr lang="en-US" sz="1800" dirty="0"/>
              <a:t> (actions)</a:t>
            </a:r>
          </a:p>
          <a:p>
            <a:endParaRPr lang="en-US" sz="1800" dirty="0"/>
          </a:p>
          <a:p>
            <a:r>
              <a:rPr lang="en-US" sz="1800" dirty="0"/>
              <a:t>Scrum Master moderates</a:t>
            </a:r>
          </a:p>
        </p:txBody>
      </p:sp>
      <p:pic>
        <p:nvPicPr>
          <p:cNvPr id="4" name="Picture 3"/>
          <p:cNvPicPr>
            <a:picLocks noChangeAspect="1"/>
          </p:cNvPicPr>
          <p:nvPr/>
        </p:nvPicPr>
        <p:blipFill>
          <a:blip r:embed="rId2"/>
          <a:stretch>
            <a:fillRect/>
          </a:stretch>
        </p:blipFill>
        <p:spPr>
          <a:xfrm>
            <a:off x="6899398" y="206375"/>
            <a:ext cx="866775" cy="1390650"/>
          </a:xfrm>
          <a:prstGeom prst="rect">
            <a:avLst/>
          </a:prstGeom>
        </p:spPr>
      </p:pic>
    </p:spTree>
    <p:extLst>
      <p:ext uri="{BB962C8B-B14F-4D97-AF65-F5344CB8AC3E}">
        <p14:creationId xmlns:p14="http://schemas.microsoft.com/office/powerpoint/2010/main" val="1952550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84739" y="0"/>
            <a:ext cx="3791682" cy="51435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0"/>
            <a:ext cx="3857625" cy="5143500"/>
          </a:xfrm>
          <a:prstGeom prst="rect">
            <a:avLst/>
          </a:prstGeom>
        </p:spPr>
      </p:pic>
      <p:sp>
        <p:nvSpPr>
          <p:cNvPr id="4" name="Title 3">
            <a:extLst>
              <a:ext uri="{FF2B5EF4-FFF2-40B4-BE49-F238E27FC236}">
                <a16:creationId xmlns:a16="http://schemas.microsoft.com/office/drawing/2014/main" id="{6A3C31AB-407F-5B43-B9EC-5F394ADF89B0}"/>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625495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5946" y="0"/>
            <a:ext cx="3910378" cy="521383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864" y="0"/>
            <a:ext cx="3857625" cy="5143500"/>
          </a:xfrm>
          <a:prstGeom prst="rect">
            <a:avLst/>
          </a:prstGeom>
        </p:spPr>
      </p:pic>
    </p:spTree>
    <p:extLst>
      <p:ext uri="{BB962C8B-B14F-4D97-AF65-F5344CB8AC3E}">
        <p14:creationId xmlns:p14="http://schemas.microsoft.com/office/powerpoint/2010/main" val="4168724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sz="half" idx="1"/>
          </p:nvPr>
        </p:nvSpPr>
        <p:spPr/>
        <p:txBody>
          <a:bodyPr/>
          <a:lstStyle/>
          <a:p>
            <a:endParaRPr lang="en-US"/>
          </a:p>
        </p:txBody>
      </p:sp>
      <p:pic>
        <p:nvPicPr>
          <p:cNvPr id="5" name="Picture 4"/>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4082789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2872357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Burndown chart</a:t>
            </a:r>
          </a:p>
        </p:txBody>
      </p:sp>
      <p:sp>
        <p:nvSpPr>
          <p:cNvPr id="3" name="Content Placeholder 2"/>
          <p:cNvSpPr>
            <a:spLocks noGrp="1"/>
          </p:cNvSpPr>
          <p:nvPr>
            <p:ph sz="half" idx="1"/>
          </p:nvPr>
        </p:nvSpPr>
        <p:spPr>
          <a:xfrm>
            <a:off x="1485900" y="1200151"/>
            <a:ext cx="5187461" cy="2894954"/>
          </a:xfrm>
        </p:spPr>
        <p:txBody>
          <a:bodyPr/>
          <a:lstStyle/>
          <a:p>
            <a:endParaRPr lang="en-US" dirty="0"/>
          </a:p>
        </p:txBody>
      </p:sp>
      <p:pic>
        <p:nvPicPr>
          <p:cNvPr id="4" name="Picture 3"/>
          <p:cNvPicPr>
            <a:picLocks noChangeAspect="1"/>
          </p:cNvPicPr>
          <p:nvPr/>
        </p:nvPicPr>
        <p:blipFill>
          <a:blip r:embed="rId2"/>
          <a:stretch>
            <a:fillRect/>
          </a:stretch>
        </p:blipFill>
        <p:spPr>
          <a:xfrm>
            <a:off x="1143000" y="832016"/>
            <a:ext cx="6858000" cy="3631223"/>
          </a:xfrm>
          <a:prstGeom prst="rect">
            <a:avLst/>
          </a:prstGeom>
        </p:spPr>
      </p:pic>
      <p:cxnSp>
        <p:nvCxnSpPr>
          <p:cNvPr id="6" name="Straight Connector 5"/>
          <p:cNvCxnSpPr/>
          <p:nvPr/>
        </p:nvCxnSpPr>
        <p:spPr>
          <a:xfrm>
            <a:off x="1485899" y="1556239"/>
            <a:ext cx="6427178" cy="2637692"/>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9506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estimate?</a:t>
            </a:r>
          </a:p>
        </p:txBody>
      </p:sp>
      <p:sp>
        <p:nvSpPr>
          <p:cNvPr id="3" name="Content Placeholder 2"/>
          <p:cNvSpPr>
            <a:spLocks noGrp="1"/>
          </p:cNvSpPr>
          <p:nvPr>
            <p:ph sz="half" idx="1"/>
          </p:nvPr>
        </p:nvSpPr>
        <p:spPr>
          <a:xfrm>
            <a:off x="1485900" y="829082"/>
            <a:ext cx="6005147" cy="2894954"/>
          </a:xfrm>
        </p:spPr>
        <p:txBody>
          <a:bodyPr/>
          <a:lstStyle/>
          <a:p>
            <a:endParaRPr lang="en-US" dirty="0"/>
          </a:p>
          <a:p>
            <a:r>
              <a:rPr lang="en-US" dirty="0"/>
              <a:t>How much can we do in </a:t>
            </a:r>
            <a:r>
              <a:rPr lang="en-US"/>
              <a:t>the next </a:t>
            </a:r>
            <a:r>
              <a:rPr lang="en-US" dirty="0"/>
              <a:t>sprint? </a:t>
            </a:r>
          </a:p>
          <a:p>
            <a:r>
              <a:rPr lang="en-US" dirty="0"/>
              <a:t>Check what was done in the last sprints</a:t>
            </a:r>
          </a:p>
          <a:p>
            <a:r>
              <a:rPr lang="en-US" dirty="0"/>
              <a:t>Velocity is </a:t>
            </a:r>
            <a:r>
              <a:rPr lang="en-US" dirty="0" err="1"/>
              <a:t>Storypoints</a:t>
            </a:r>
            <a:r>
              <a:rPr lang="en-US" dirty="0"/>
              <a:t> DONE in the last sprint(s)</a:t>
            </a:r>
          </a:p>
          <a:p>
            <a:r>
              <a:rPr lang="en-US" b="1" dirty="0"/>
              <a:t>Average Velocity: 25 SP</a:t>
            </a:r>
          </a:p>
        </p:txBody>
      </p:sp>
      <p:pic>
        <p:nvPicPr>
          <p:cNvPr id="6" name="Picture 5"/>
          <p:cNvPicPr>
            <a:picLocks noChangeAspect="1"/>
          </p:cNvPicPr>
          <p:nvPr/>
        </p:nvPicPr>
        <p:blipFill>
          <a:blip r:embed="rId2"/>
          <a:stretch>
            <a:fillRect/>
          </a:stretch>
        </p:blipFill>
        <p:spPr>
          <a:xfrm>
            <a:off x="0" y="2807752"/>
            <a:ext cx="10348135" cy="1347836"/>
          </a:xfrm>
          <a:prstGeom prst="rect">
            <a:avLst/>
          </a:prstGeom>
        </p:spPr>
      </p:pic>
      <p:sp>
        <p:nvSpPr>
          <p:cNvPr id="7" name="Oval 6"/>
          <p:cNvSpPr/>
          <p:nvPr/>
        </p:nvSpPr>
        <p:spPr>
          <a:xfrm>
            <a:off x="-8793" y="3082344"/>
            <a:ext cx="931985" cy="254976"/>
          </a:xfrm>
          <a:prstGeom prst="ellipse">
            <a:avLst/>
          </a:prstGeom>
          <a:gradFill>
            <a:gsLst>
              <a:gs pos="0">
                <a:schemeClr val="accent1">
                  <a:tint val="100000"/>
                  <a:shade val="100000"/>
                  <a:satMod val="130000"/>
                  <a:alpha val="0"/>
                </a:schemeClr>
              </a:gs>
              <a:gs pos="100000">
                <a:schemeClr val="accent1">
                  <a:tint val="50000"/>
                  <a:shade val="100000"/>
                  <a:satMod val="350000"/>
                  <a:alpha val="3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8794" y="3365481"/>
            <a:ext cx="931985" cy="254976"/>
          </a:xfrm>
          <a:prstGeom prst="ellipse">
            <a:avLst/>
          </a:prstGeom>
          <a:gradFill>
            <a:gsLst>
              <a:gs pos="0">
                <a:srgbClr val="FF0000">
                  <a:alpha val="23000"/>
                </a:srgbClr>
              </a:gs>
              <a:gs pos="100000">
                <a:schemeClr val="accent1">
                  <a:tint val="50000"/>
                  <a:shade val="100000"/>
                  <a:satMod val="350000"/>
                  <a:alpha val="31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24030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05147" cy="2894954"/>
          </a:xfrm>
        </p:spPr>
        <p:txBody>
          <a:bodyPr/>
          <a:lstStyle/>
          <a:p>
            <a:endParaRPr lang="en-US" dirty="0"/>
          </a:p>
        </p:txBody>
      </p:sp>
      <p:pic>
        <p:nvPicPr>
          <p:cNvPr id="5" name="Picture 4"/>
          <p:cNvPicPr>
            <a:picLocks noChangeAspect="1"/>
          </p:cNvPicPr>
          <p:nvPr/>
        </p:nvPicPr>
        <p:blipFill>
          <a:blip r:embed="rId2"/>
          <a:stretch>
            <a:fillRect/>
          </a:stretch>
        </p:blipFill>
        <p:spPr>
          <a:xfrm>
            <a:off x="1398929" y="0"/>
            <a:ext cx="6346142" cy="5143500"/>
          </a:xfrm>
          <a:prstGeom prst="rect">
            <a:avLst/>
          </a:prstGeom>
        </p:spPr>
      </p:pic>
      <p:sp>
        <p:nvSpPr>
          <p:cNvPr id="2" name="Title 1"/>
          <p:cNvSpPr>
            <a:spLocks noGrp="1"/>
          </p:cNvSpPr>
          <p:nvPr>
            <p:ph type="title"/>
          </p:nvPr>
        </p:nvSpPr>
        <p:spPr>
          <a:xfrm>
            <a:off x="5711588" y="342901"/>
            <a:ext cx="8229600" cy="857250"/>
          </a:xfrm>
        </p:spPr>
        <p:txBody>
          <a:bodyPr/>
          <a:lstStyle/>
          <a:p>
            <a:r>
              <a:rPr lang="en-US" dirty="0"/>
              <a:t>How to estimate?</a:t>
            </a:r>
          </a:p>
        </p:txBody>
      </p:sp>
    </p:spTree>
    <p:extLst>
      <p:ext uri="{BB962C8B-B14F-4D97-AF65-F5344CB8AC3E}">
        <p14:creationId xmlns:p14="http://schemas.microsoft.com/office/powerpoint/2010/main" val="372778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Scrum?</a:t>
            </a:r>
          </a:p>
        </p:txBody>
      </p:sp>
      <p:sp>
        <p:nvSpPr>
          <p:cNvPr id="3" name="Content Placeholder 2"/>
          <p:cNvSpPr>
            <a:spLocks noGrp="1"/>
          </p:cNvSpPr>
          <p:nvPr>
            <p:ph idx="1"/>
          </p:nvPr>
        </p:nvSpPr>
        <p:spPr/>
        <p:txBody>
          <a:bodyPr>
            <a:normAutofit lnSpcReduction="10000"/>
          </a:bodyPr>
          <a:lstStyle/>
          <a:p>
            <a:r>
              <a:rPr lang="en-US" dirty="0"/>
              <a:t>Agile </a:t>
            </a:r>
            <a:r>
              <a:rPr lang="en-US" dirty="0" err="1"/>
              <a:t>Managementframework</a:t>
            </a:r>
            <a:endParaRPr lang="en-US" dirty="0"/>
          </a:p>
          <a:p>
            <a:pPr lvl="1"/>
            <a:r>
              <a:rPr lang="en-US" dirty="0"/>
              <a:t>Ken </a:t>
            </a:r>
            <a:r>
              <a:rPr lang="en-US" dirty="0" err="1"/>
              <a:t>Schwaber</a:t>
            </a:r>
            <a:endParaRPr lang="en-US" dirty="0"/>
          </a:p>
          <a:p>
            <a:pPr lvl="1"/>
            <a:r>
              <a:rPr lang="en-US" dirty="0"/>
              <a:t>Jeff Sutherland</a:t>
            </a:r>
          </a:p>
          <a:p>
            <a:r>
              <a:rPr lang="en-US" dirty="0"/>
              <a:t>Empirical process</a:t>
            </a:r>
          </a:p>
          <a:p>
            <a:r>
              <a:rPr lang="en-US" dirty="0"/>
              <a:t>Goal is to produce</a:t>
            </a:r>
          </a:p>
          <a:p>
            <a:r>
              <a:rPr lang="en-US" dirty="0"/>
              <a:t>Does NOT ensure success</a:t>
            </a:r>
          </a:p>
          <a:p>
            <a:r>
              <a:rPr lang="en-US" dirty="0"/>
              <a:t>Is hard work</a:t>
            </a:r>
          </a:p>
          <a:p>
            <a:endParaRPr lang="en-US" dirty="0"/>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809" y="476766"/>
            <a:ext cx="3019010" cy="3910991"/>
          </a:xfrm>
          <a:prstGeom prst="rect">
            <a:avLst/>
          </a:prstGeom>
        </p:spPr>
      </p:pic>
      <p:sp>
        <p:nvSpPr>
          <p:cNvPr id="4" name="TextBox 3"/>
          <p:cNvSpPr txBox="1"/>
          <p:nvPr/>
        </p:nvSpPr>
        <p:spPr>
          <a:xfrm>
            <a:off x="1611351" y="3905716"/>
            <a:ext cx="2417027" cy="276999"/>
          </a:xfrm>
          <a:prstGeom prst="rect">
            <a:avLst/>
          </a:prstGeom>
          <a:noFill/>
        </p:spPr>
        <p:txBody>
          <a:bodyPr wrap="square" rtlCol="0">
            <a:spAutoFit/>
          </a:bodyPr>
          <a:lstStyle/>
          <a:p>
            <a:r>
              <a:rPr lang="en-US" sz="1200" dirty="0"/>
              <a:t>http://</a:t>
            </a:r>
            <a:r>
              <a:rPr lang="en-US" sz="1200" dirty="0" err="1"/>
              <a:t>www.scrumguides.org</a:t>
            </a:r>
            <a:r>
              <a:rPr lang="en-US" sz="1200" dirty="0"/>
              <a:t>/</a:t>
            </a:r>
          </a:p>
        </p:txBody>
      </p:sp>
    </p:spTree>
    <p:extLst>
      <p:ext uri="{BB962C8B-B14F-4D97-AF65-F5344CB8AC3E}">
        <p14:creationId xmlns:p14="http://schemas.microsoft.com/office/powerpoint/2010/main" val="2815709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1C0D-0E3E-4842-8D3A-F6940C7DE59D}"/>
              </a:ext>
            </a:extLst>
          </p:cNvPr>
          <p:cNvSpPr>
            <a:spLocks noGrp="1"/>
          </p:cNvSpPr>
          <p:nvPr>
            <p:ph type="title"/>
          </p:nvPr>
        </p:nvSpPr>
        <p:spPr/>
        <p:txBody>
          <a:bodyPr>
            <a:normAutofit/>
          </a:bodyPr>
          <a:lstStyle/>
          <a:p>
            <a:r>
              <a:rPr lang="de-DE" dirty="0" err="1"/>
              <a:t>How</a:t>
            </a:r>
            <a:r>
              <a:rPr lang="de-DE" dirty="0"/>
              <a:t> </a:t>
            </a:r>
            <a:r>
              <a:rPr lang="de-DE" dirty="0" err="1"/>
              <a:t>to</a:t>
            </a:r>
            <a:r>
              <a:rPr lang="de-DE" dirty="0"/>
              <a:t> </a:t>
            </a:r>
            <a:r>
              <a:rPr lang="de-DE" dirty="0" err="1"/>
              <a:t>start</a:t>
            </a:r>
            <a:r>
              <a:rPr lang="de-DE" dirty="0"/>
              <a:t>?</a:t>
            </a:r>
          </a:p>
        </p:txBody>
      </p:sp>
      <p:pic>
        <p:nvPicPr>
          <p:cNvPr id="9" name="Content Placeholder 8" descr="A close up of a logo&#10;&#10;Description automatically generated">
            <a:extLst>
              <a:ext uri="{FF2B5EF4-FFF2-40B4-BE49-F238E27FC236}">
                <a16:creationId xmlns:a16="http://schemas.microsoft.com/office/drawing/2014/main" id="{6C1A1115-1179-3B4A-82D4-F6926E05FD1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479800" y="1545431"/>
            <a:ext cx="2184400" cy="2184400"/>
          </a:xfrm>
        </p:spPr>
      </p:pic>
    </p:spTree>
    <p:extLst>
      <p:ext uri="{BB962C8B-B14F-4D97-AF65-F5344CB8AC3E}">
        <p14:creationId xmlns:p14="http://schemas.microsoft.com/office/powerpoint/2010/main" val="1717691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DF1E-A1A2-A34A-9408-7A38215262FF}"/>
              </a:ext>
            </a:extLst>
          </p:cNvPr>
          <p:cNvSpPr>
            <a:spLocks noGrp="1"/>
          </p:cNvSpPr>
          <p:nvPr>
            <p:ph type="title"/>
          </p:nvPr>
        </p:nvSpPr>
        <p:spPr/>
        <p:txBody>
          <a:bodyPr/>
          <a:lstStyle/>
          <a:p>
            <a:r>
              <a:rPr lang="de-DE" dirty="0"/>
              <a:t>Schedule</a:t>
            </a:r>
          </a:p>
        </p:txBody>
      </p:sp>
      <p:graphicFrame>
        <p:nvGraphicFramePr>
          <p:cNvPr id="7" name="Content Placeholder 6">
            <a:extLst>
              <a:ext uri="{FF2B5EF4-FFF2-40B4-BE49-F238E27FC236}">
                <a16:creationId xmlns:a16="http://schemas.microsoft.com/office/drawing/2014/main" id="{86FC4F16-4625-D54C-B068-76FE8EBCC745}"/>
              </a:ext>
            </a:extLst>
          </p:cNvPr>
          <p:cNvGraphicFramePr>
            <a:graphicFrameLocks noGrp="1"/>
          </p:cNvGraphicFramePr>
          <p:nvPr>
            <p:ph idx="1"/>
            <p:extLst>
              <p:ext uri="{D42A27DB-BD31-4B8C-83A1-F6EECF244321}">
                <p14:modId xmlns:p14="http://schemas.microsoft.com/office/powerpoint/2010/main" val="1818126999"/>
              </p:ext>
            </p:extLst>
          </p:nvPr>
        </p:nvGraphicFramePr>
        <p:xfrm>
          <a:off x="-1" y="313150"/>
          <a:ext cx="8855903" cy="4947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2572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7619E-7ECA-DA4B-AE0F-3E8C6B60046C}"/>
              </a:ext>
            </a:extLst>
          </p:cNvPr>
          <p:cNvSpPr>
            <a:spLocks noGrp="1"/>
          </p:cNvSpPr>
          <p:nvPr>
            <p:ph type="title"/>
          </p:nvPr>
        </p:nvSpPr>
        <p:spPr/>
        <p:txBody>
          <a:bodyPr/>
          <a:lstStyle/>
          <a:p>
            <a:r>
              <a:rPr lang="de-DE" dirty="0" err="1"/>
              <a:t>What</a:t>
            </a:r>
            <a:r>
              <a:rPr lang="de-DE" dirty="0"/>
              <a:t> </a:t>
            </a:r>
            <a:r>
              <a:rPr lang="de-DE" dirty="0" err="1"/>
              <a:t>to</a:t>
            </a:r>
            <a:r>
              <a:rPr lang="de-DE" dirty="0"/>
              <a:t> do </a:t>
            </a:r>
            <a:r>
              <a:rPr lang="de-DE" dirty="0" err="1"/>
              <a:t>today</a:t>
            </a:r>
            <a:r>
              <a:rPr lang="de-DE" dirty="0"/>
              <a:t> </a:t>
            </a:r>
            <a:r>
              <a:rPr lang="de-DE" dirty="0" err="1"/>
              <a:t>and</a:t>
            </a:r>
            <a:r>
              <a:rPr lang="de-DE" dirty="0"/>
              <a:t> in </a:t>
            </a:r>
            <a:r>
              <a:rPr lang="de-DE" dirty="0" err="1"/>
              <a:t>the</a:t>
            </a:r>
            <a:r>
              <a:rPr lang="de-DE" dirty="0"/>
              <a:t> </a:t>
            </a:r>
            <a:r>
              <a:rPr lang="de-DE" dirty="0" err="1"/>
              <a:t>project</a:t>
            </a:r>
            <a:r>
              <a:rPr lang="de-DE" dirty="0"/>
              <a:t> </a:t>
            </a:r>
            <a:r>
              <a:rPr lang="de-DE" dirty="0" err="1"/>
              <a:t>week</a:t>
            </a:r>
            <a:r>
              <a:rPr lang="de-DE" dirty="0"/>
              <a:t>?</a:t>
            </a:r>
          </a:p>
        </p:txBody>
      </p:sp>
      <p:sp>
        <p:nvSpPr>
          <p:cNvPr id="6" name="Content Placeholder 5">
            <a:extLst>
              <a:ext uri="{FF2B5EF4-FFF2-40B4-BE49-F238E27FC236}">
                <a16:creationId xmlns:a16="http://schemas.microsoft.com/office/drawing/2014/main" id="{600A7CC8-B340-7542-8B9B-B2F4C9E01469}"/>
              </a:ext>
            </a:extLst>
          </p:cNvPr>
          <p:cNvSpPr>
            <a:spLocks noGrp="1"/>
          </p:cNvSpPr>
          <p:nvPr>
            <p:ph idx="1"/>
          </p:nvPr>
        </p:nvSpPr>
        <p:spPr/>
        <p:txBody>
          <a:bodyPr>
            <a:normAutofit/>
          </a:bodyPr>
          <a:lstStyle/>
          <a:p>
            <a:r>
              <a:rPr lang="de-DE" dirty="0"/>
              <a:t>Setup </a:t>
            </a:r>
            <a:r>
              <a:rPr lang="de-DE" dirty="0" err="1"/>
              <a:t>you</a:t>
            </a:r>
            <a:r>
              <a:rPr lang="de-DE" dirty="0"/>
              <a:t> </a:t>
            </a:r>
            <a:r>
              <a:rPr lang="de-DE" dirty="0" err="1"/>
              <a:t>scrum</a:t>
            </a:r>
            <a:r>
              <a:rPr lang="de-DE" dirty="0"/>
              <a:t> </a:t>
            </a:r>
            <a:r>
              <a:rPr lang="de-DE" dirty="0" err="1"/>
              <a:t>process</a:t>
            </a:r>
            <a:r>
              <a:rPr lang="de-DE" dirty="0"/>
              <a:t> </a:t>
            </a:r>
            <a:r>
              <a:rPr lang="de-DE" dirty="0" err="1"/>
              <a:t>and</a:t>
            </a:r>
            <a:r>
              <a:rPr lang="de-DE" dirty="0"/>
              <a:t> </a:t>
            </a:r>
            <a:r>
              <a:rPr lang="de-DE" dirty="0" err="1"/>
              <a:t>your</a:t>
            </a:r>
            <a:r>
              <a:rPr lang="de-DE" dirty="0"/>
              <a:t> </a:t>
            </a:r>
            <a:r>
              <a:rPr lang="de-DE" dirty="0" err="1"/>
              <a:t>project</a:t>
            </a:r>
            <a:endParaRPr lang="de-DE" dirty="0"/>
          </a:p>
          <a:p>
            <a:pPr lvl="1"/>
            <a:r>
              <a:rPr lang="de-DE" b="1" dirty="0">
                <a:solidFill>
                  <a:srgbClr val="7030A0"/>
                </a:solidFill>
              </a:rPr>
              <a:t>Check</a:t>
            </a:r>
            <a:r>
              <a:rPr lang="de-DE" dirty="0"/>
              <a:t> </a:t>
            </a:r>
            <a:r>
              <a:rPr lang="de-DE" dirty="0" err="1"/>
              <a:t>the</a:t>
            </a:r>
            <a:r>
              <a:rPr lang="de-DE" dirty="0"/>
              <a:t> </a:t>
            </a:r>
            <a:r>
              <a:rPr lang="de-DE" dirty="0" err="1"/>
              <a:t>Scrum</a:t>
            </a:r>
            <a:r>
              <a:rPr lang="de-DE" dirty="0"/>
              <a:t> </a:t>
            </a:r>
            <a:r>
              <a:rPr lang="de-DE" dirty="0" err="1"/>
              <a:t>roles</a:t>
            </a:r>
            <a:r>
              <a:rPr lang="de-DE" dirty="0"/>
              <a:t> </a:t>
            </a:r>
            <a:r>
              <a:rPr lang="de-DE" dirty="0" err="1"/>
              <a:t>and</a:t>
            </a:r>
            <a:r>
              <a:rPr lang="de-DE" dirty="0"/>
              <a:t> </a:t>
            </a:r>
            <a:r>
              <a:rPr lang="de-DE" dirty="0" err="1"/>
              <a:t>decide</a:t>
            </a:r>
            <a:r>
              <a:rPr lang="de-DE" dirty="0"/>
              <a:t> </a:t>
            </a:r>
            <a:r>
              <a:rPr lang="de-DE" dirty="0" err="1"/>
              <a:t>who</a:t>
            </a:r>
            <a:r>
              <a:rPr lang="de-DE" dirty="0"/>
              <a:t> </a:t>
            </a:r>
            <a:r>
              <a:rPr lang="de-DE" dirty="0" err="1"/>
              <a:t>should</a:t>
            </a:r>
            <a:r>
              <a:rPr lang="de-DE" dirty="0"/>
              <a:t> </a:t>
            </a:r>
            <a:r>
              <a:rPr lang="de-DE" dirty="0" err="1"/>
              <a:t>take</a:t>
            </a:r>
            <a:r>
              <a:rPr lang="de-DE" dirty="0"/>
              <a:t> </a:t>
            </a:r>
            <a:r>
              <a:rPr lang="de-DE" dirty="0" err="1"/>
              <a:t>the</a:t>
            </a:r>
            <a:r>
              <a:rPr lang="de-DE" dirty="0"/>
              <a:t> </a:t>
            </a:r>
            <a:r>
              <a:rPr lang="de-DE" dirty="0" err="1"/>
              <a:t>role</a:t>
            </a:r>
            <a:r>
              <a:rPr lang="de-DE" dirty="0"/>
              <a:t>(s)</a:t>
            </a:r>
          </a:p>
          <a:p>
            <a:pPr lvl="1"/>
            <a:r>
              <a:rPr lang="de-DE" b="1" dirty="0" err="1">
                <a:solidFill>
                  <a:srgbClr val="7030A0"/>
                </a:solidFill>
              </a:rPr>
              <a:t>How</a:t>
            </a:r>
            <a:r>
              <a:rPr lang="de-DE" dirty="0"/>
              <a:t> </a:t>
            </a:r>
            <a:r>
              <a:rPr lang="de-DE" dirty="0" err="1"/>
              <a:t>and</a:t>
            </a:r>
            <a:r>
              <a:rPr lang="de-DE" dirty="0"/>
              <a:t> </a:t>
            </a:r>
            <a:r>
              <a:rPr lang="de-DE" b="1" dirty="0" err="1">
                <a:solidFill>
                  <a:srgbClr val="7030A0"/>
                </a:solidFill>
              </a:rPr>
              <a:t>where</a:t>
            </a:r>
            <a:r>
              <a:rPr lang="de-DE" dirty="0"/>
              <a:t> do </a:t>
            </a:r>
            <a:r>
              <a:rPr lang="de-DE" dirty="0" err="1"/>
              <a:t>we</a:t>
            </a:r>
            <a:r>
              <a:rPr lang="de-DE" dirty="0"/>
              <a:t> manage </a:t>
            </a:r>
            <a:r>
              <a:rPr lang="de-DE" dirty="0" err="1"/>
              <a:t>our</a:t>
            </a:r>
            <a:r>
              <a:rPr lang="de-DE" dirty="0"/>
              <a:t> </a:t>
            </a:r>
            <a:r>
              <a:rPr lang="de-DE" dirty="0" err="1"/>
              <a:t>work</a:t>
            </a:r>
            <a:r>
              <a:rPr lang="de-DE" dirty="0"/>
              <a:t> </a:t>
            </a:r>
            <a:r>
              <a:rPr lang="de-DE" dirty="0" err="1"/>
              <a:t>items</a:t>
            </a:r>
            <a:r>
              <a:rPr lang="de-DE" dirty="0"/>
              <a:t> (</a:t>
            </a:r>
            <a:r>
              <a:rPr lang="de-DE" dirty="0" err="1"/>
              <a:t>Use</a:t>
            </a:r>
            <a:r>
              <a:rPr lang="de-DE" dirty="0"/>
              <a:t> Cases, User Stories, </a:t>
            </a:r>
            <a:r>
              <a:rPr lang="de-DE" dirty="0" err="1"/>
              <a:t>Epics</a:t>
            </a:r>
            <a:r>
              <a:rPr lang="de-DE" dirty="0"/>
              <a:t>, Features, </a:t>
            </a:r>
            <a:r>
              <a:rPr lang="de-DE" dirty="0" err="1"/>
              <a:t>Ideas</a:t>
            </a:r>
            <a:r>
              <a:rPr lang="de-DE" dirty="0"/>
              <a:t>...)</a:t>
            </a:r>
          </a:p>
          <a:p>
            <a:pPr lvl="2"/>
            <a:r>
              <a:rPr lang="de-DE" sz="2000" dirty="0"/>
              <a:t>In a </a:t>
            </a:r>
            <a:r>
              <a:rPr lang="de-DE" sz="2000" dirty="0" err="1"/>
              <a:t>backlog</a:t>
            </a:r>
            <a:r>
              <a:rPr lang="de-DE" sz="2000" dirty="0"/>
              <a:t>? </a:t>
            </a:r>
          </a:p>
          <a:p>
            <a:pPr lvl="2"/>
            <a:r>
              <a:rPr lang="de-DE" sz="2000" dirty="0" err="1"/>
              <a:t>Trello</a:t>
            </a:r>
            <a:r>
              <a:rPr lang="de-DE" sz="2000" dirty="0"/>
              <a:t>? </a:t>
            </a:r>
            <a:r>
              <a:rPr lang="de-DE" sz="2000" dirty="0" err="1"/>
              <a:t>Github</a:t>
            </a:r>
            <a:r>
              <a:rPr lang="de-DE" sz="2000" dirty="0"/>
              <a:t> </a:t>
            </a:r>
            <a:r>
              <a:rPr lang="de-DE" sz="2000" dirty="0" err="1"/>
              <a:t>project</a:t>
            </a:r>
            <a:r>
              <a:rPr lang="de-DE" sz="2000" dirty="0"/>
              <a:t> </a:t>
            </a:r>
            <a:r>
              <a:rPr lang="de-DE" sz="2000" dirty="0" err="1"/>
              <a:t>kanban</a:t>
            </a:r>
            <a:r>
              <a:rPr lang="de-DE" sz="2000" dirty="0"/>
              <a:t>?  </a:t>
            </a:r>
            <a:r>
              <a:rPr lang="de-DE" sz="2000" dirty="0" err="1"/>
              <a:t>Github</a:t>
            </a:r>
            <a:r>
              <a:rPr lang="de-DE" sz="2000" dirty="0"/>
              <a:t> </a:t>
            </a:r>
            <a:r>
              <a:rPr lang="de-DE" sz="2000" dirty="0" err="1"/>
              <a:t>ZenHub</a:t>
            </a:r>
            <a:r>
              <a:rPr lang="de-DE" sz="2000" dirty="0"/>
              <a:t>? </a:t>
            </a:r>
            <a:r>
              <a:rPr lang="de-DE" sz="2000" dirty="0" err="1"/>
              <a:t>Jira</a:t>
            </a:r>
            <a:r>
              <a:rPr lang="de-DE" sz="2000" dirty="0"/>
              <a:t>?</a:t>
            </a:r>
          </a:p>
          <a:p>
            <a:pPr lvl="1"/>
            <a:r>
              <a:rPr lang="de-DE" dirty="0" err="1"/>
              <a:t>When</a:t>
            </a:r>
            <a:r>
              <a:rPr lang="de-DE" dirty="0"/>
              <a:t>, </a:t>
            </a:r>
            <a:r>
              <a:rPr lang="de-DE" dirty="0" err="1"/>
              <a:t>where</a:t>
            </a:r>
            <a:r>
              <a:rPr lang="de-DE" dirty="0"/>
              <a:t> </a:t>
            </a:r>
            <a:r>
              <a:rPr lang="de-DE" dirty="0" err="1"/>
              <a:t>and</a:t>
            </a:r>
            <a:r>
              <a:rPr lang="de-DE" dirty="0"/>
              <a:t> </a:t>
            </a:r>
            <a:r>
              <a:rPr lang="de-DE" dirty="0" err="1"/>
              <a:t>how</a:t>
            </a:r>
            <a:r>
              <a:rPr lang="de-DE" dirty="0"/>
              <a:t> will </a:t>
            </a:r>
            <a:r>
              <a:rPr lang="de-DE" dirty="0" err="1"/>
              <a:t>you</a:t>
            </a:r>
            <a:r>
              <a:rPr lang="de-DE" dirty="0"/>
              <a:t> hold </a:t>
            </a:r>
            <a:r>
              <a:rPr lang="de-DE" dirty="0" err="1"/>
              <a:t>your</a:t>
            </a:r>
            <a:r>
              <a:rPr lang="de-DE" dirty="0"/>
              <a:t> </a:t>
            </a:r>
            <a:r>
              <a:rPr lang="de-DE" dirty="0" err="1"/>
              <a:t>daily</a:t>
            </a:r>
            <a:r>
              <a:rPr lang="de-DE" dirty="0"/>
              <a:t>?</a:t>
            </a:r>
          </a:p>
          <a:p>
            <a:pPr marL="457200" lvl="1" indent="0">
              <a:buNone/>
            </a:pPr>
            <a:endParaRPr lang="de-DE" dirty="0"/>
          </a:p>
          <a:p>
            <a:endParaRPr lang="de-DE" dirty="0"/>
          </a:p>
        </p:txBody>
      </p:sp>
    </p:spTree>
    <p:extLst>
      <p:ext uri="{BB962C8B-B14F-4D97-AF65-F5344CB8AC3E}">
        <p14:creationId xmlns:p14="http://schemas.microsoft.com/office/powerpoint/2010/main" val="3616746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28BBEC-0A3C-8A41-9B78-C12EBB98C2A5}"/>
              </a:ext>
            </a:extLst>
          </p:cNvPr>
          <p:cNvSpPr>
            <a:spLocks noGrp="1"/>
          </p:cNvSpPr>
          <p:nvPr>
            <p:ph type="title"/>
          </p:nvPr>
        </p:nvSpPr>
        <p:spPr/>
        <p:txBody>
          <a:bodyPr/>
          <a:lstStyle/>
          <a:p>
            <a:r>
              <a:rPr lang="de-DE" dirty="0" err="1"/>
              <a:t>What</a:t>
            </a:r>
            <a:r>
              <a:rPr lang="de-DE" dirty="0"/>
              <a:t> </a:t>
            </a:r>
            <a:r>
              <a:rPr lang="de-DE" dirty="0" err="1"/>
              <a:t>to</a:t>
            </a:r>
            <a:r>
              <a:rPr lang="de-DE" dirty="0"/>
              <a:t> do </a:t>
            </a:r>
            <a:r>
              <a:rPr lang="de-DE" dirty="0" err="1"/>
              <a:t>today</a:t>
            </a:r>
            <a:r>
              <a:rPr lang="de-DE" dirty="0"/>
              <a:t> </a:t>
            </a:r>
            <a:r>
              <a:rPr lang="de-DE" dirty="0" err="1"/>
              <a:t>and</a:t>
            </a:r>
            <a:r>
              <a:rPr lang="de-DE" dirty="0"/>
              <a:t> in </a:t>
            </a:r>
            <a:r>
              <a:rPr lang="de-DE" dirty="0" err="1"/>
              <a:t>the</a:t>
            </a:r>
            <a:r>
              <a:rPr lang="de-DE" dirty="0"/>
              <a:t> </a:t>
            </a:r>
            <a:r>
              <a:rPr lang="de-DE" dirty="0" err="1"/>
              <a:t>project</a:t>
            </a:r>
            <a:r>
              <a:rPr lang="de-DE" dirty="0"/>
              <a:t> </a:t>
            </a:r>
            <a:r>
              <a:rPr lang="de-DE" dirty="0" err="1"/>
              <a:t>week</a:t>
            </a:r>
            <a:r>
              <a:rPr lang="de-DE" dirty="0"/>
              <a:t>?</a:t>
            </a:r>
          </a:p>
        </p:txBody>
      </p:sp>
      <p:sp>
        <p:nvSpPr>
          <p:cNvPr id="6" name="Content Placeholder 5">
            <a:extLst>
              <a:ext uri="{FF2B5EF4-FFF2-40B4-BE49-F238E27FC236}">
                <a16:creationId xmlns:a16="http://schemas.microsoft.com/office/drawing/2014/main" id="{5E65032B-DB35-7F45-AB42-FE157CC0CE80}"/>
              </a:ext>
            </a:extLst>
          </p:cNvPr>
          <p:cNvSpPr>
            <a:spLocks noGrp="1"/>
          </p:cNvSpPr>
          <p:nvPr>
            <p:ph idx="1"/>
          </p:nvPr>
        </p:nvSpPr>
        <p:spPr/>
        <p:txBody>
          <a:bodyPr/>
          <a:lstStyle/>
          <a:p>
            <a:r>
              <a:rPr lang="de-DE" dirty="0"/>
              <a:t>Start </a:t>
            </a:r>
            <a:r>
              <a:rPr lang="de-DE" dirty="0" err="1"/>
              <a:t>with</a:t>
            </a:r>
            <a:r>
              <a:rPr lang="de-DE" dirty="0"/>
              <a:t> a high </a:t>
            </a:r>
            <a:r>
              <a:rPr lang="de-DE" dirty="0" err="1"/>
              <a:t>level</a:t>
            </a:r>
            <a:r>
              <a:rPr lang="de-DE" dirty="0"/>
              <a:t> SRS</a:t>
            </a:r>
          </a:p>
          <a:p>
            <a:pPr lvl="1"/>
            <a:r>
              <a:rPr lang="de-DE" dirty="0" err="1"/>
              <a:t>Why</a:t>
            </a:r>
            <a:r>
              <a:rPr lang="de-DE" dirty="0"/>
              <a:t>? </a:t>
            </a:r>
          </a:p>
          <a:p>
            <a:pPr lvl="2"/>
            <a:r>
              <a:rPr lang="de-DE" dirty="0" err="1"/>
              <a:t>You</a:t>
            </a:r>
            <a:r>
              <a:rPr lang="de-DE" dirty="0"/>
              <a:t> </a:t>
            </a:r>
            <a:r>
              <a:rPr lang="de-DE" dirty="0" err="1"/>
              <a:t>need</a:t>
            </a:r>
            <a:r>
              <a:rPr lang="de-DE" dirty="0"/>
              <a:t> </a:t>
            </a:r>
            <a:r>
              <a:rPr lang="de-DE" dirty="0" err="1"/>
              <a:t>to</a:t>
            </a:r>
            <a:r>
              <a:rPr lang="de-DE" dirty="0"/>
              <a:t> </a:t>
            </a:r>
            <a:r>
              <a:rPr lang="de-DE" dirty="0" err="1"/>
              <a:t>deliver</a:t>
            </a:r>
            <a:r>
              <a:rPr lang="de-DE" dirty="0"/>
              <a:t> </a:t>
            </a:r>
            <a:r>
              <a:rPr lang="de-DE" dirty="0" err="1"/>
              <a:t>one</a:t>
            </a:r>
            <a:r>
              <a:rPr lang="de-DE" dirty="0"/>
              <a:t> end </a:t>
            </a:r>
            <a:r>
              <a:rPr lang="de-DE" dirty="0" err="1"/>
              <a:t>of</a:t>
            </a:r>
            <a:r>
              <a:rPr lang="de-DE" dirty="0"/>
              <a:t> </a:t>
            </a:r>
            <a:r>
              <a:rPr lang="de-DE" dirty="0" err="1"/>
              <a:t>project</a:t>
            </a:r>
            <a:r>
              <a:rPr lang="de-DE" dirty="0"/>
              <a:t> </a:t>
            </a:r>
            <a:r>
              <a:rPr lang="de-DE" dirty="0" err="1"/>
              <a:t>week</a:t>
            </a:r>
            <a:r>
              <a:rPr lang="de-DE" dirty="0"/>
              <a:t> </a:t>
            </a:r>
            <a:r>
              <a:rPr lang="de-DE" dirty="0">
                <a:solidFill>
                  <a:srgbClr val="00B050"/>
                </a:solidFill>
                <a:sym typeface="Wingdings" pitchFamily="2" charset="2"/>
              </a:rPr>
              <a:t></a:t>
            </a:r>
            <a:endParaRPr lang="de-DE" dirty="0">
              <a:solidFill>
                <a:srgbClr val="00B050"/>
              </a:solidFill>
            </a:endParaRPr>
          </a:p>
          <a:p>
            <a:pPr lvl="2"/>
            <a:r>
              <a:rPr lang="de-DE" dirty="0"/>
              <a:t>But </a:t>
            </a:r>
            <a:r>
              <a:rPr lang="de-DE" dirty="0" err="1"/>
              <a:t>more</a:t>
            </a:r>
            <a:r>
              <a:rPr lang="de-DE" dirty="0"/>
              <a:t> </a:t>
            </a:r>
            <a:r>
              <a:rPr lang="de-DE" dirty="0" err="1"/>
              <a:t>important</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have</a:t>
            </a:r>
            <a:r>
              <a:rPr lang="de-DE" dirty="0"/>
              <a:t> an </a:t>
            </a:r>
            <a:r>
              <a:rPr lang="de-DE" dirty="0" err="1"/>
              <a:t>idea</a:t>
            </a:r>
            <a:r>
              <a:rPr lang="de-DE" dirty="0"/>
              <a:t> </a:t>
            </a:r>
            <a:r>
              <a:rPr lang="de-DE" dirty="0" err="1"/>
              <a:t>about</a:t>
            </a:r>
            <a:r>
              <a:rPr lang="de-DE" dirty="0"/>
              <a:t> </a:t>
            </a:r>
            <a:r>
              <a:rPr lang="de-DE" dirty="0" err="1"/>
              <a:t>the</a:t>
            </a:r>
            <a:r>
              <a:rPr lang="de-DE" dirty="0"/>
              <a:t> high </a:t>
            </a:r>
            <a:r>
              <a:rPr lang="de-DE" dirty="0" err="1"/>
              <a:t>level</a:t>
            </a:r>
            <a:r>
              <a:rPr lang="de-DE" dirty="0"/>
              <a:t> </a:t>
            </a:r>
            <a:r>
              <a:rPr lang="de-DE" dirty="0" err="1"/>
              <a:t>functionalities</a:t>
            </a:r>
            <a:r>
              <a:rPr lang="de-DE" dirty="0"/>
              <a:t> </a:t>
            </a:r>
            <a:r>
              <a:rPr lang="de-DE" dirty="0" err="1"/>
              <a:t>and</a:t>
            </a:r>
            <a:r>
              <a:rPr lang="de-DE" dirty="0"/>
              <a:t> </a:t>
            </a:r>
            <a:r>
              <a:rPr lang="de-DE" dirty="0" err="1"/>
              <a:t>architecture</a:t>
            </a:r>
            <a:endParaRPr lang="de-DE" dirty="0"/>
          </a:p>
          <a:p>
            <a:pPr lvl="2"/>
            <a:r>
              <a:rPr lang="de-DE" dirty="0" err="1"/>
              <a:t>because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fill</a:t>
            </a:r>
            <a:r>
              <a:rPr lang="de-DE" dirty="0"/>
              <a:t> </a:t>
            </a:r>
            <a:r>
              <a:rPr lang="de-DE" dirty="0" err="1"/>
              <a:t>your</a:t>
            </a:r>
            <a:r>
              <a:rPr lang="de-DE" dirty="0"/>
              <a:t> </a:t>
            </a:r>
            <a:r>
              <a:rPr lang="de-DE" dirty="0" err="1"/>
              <a:t>backlog</a:t>
            </a:r>
            <a:r>
              <a:rPr lang="de-DE" dirty="0"/>
              <a:t>!!! (</a:t>
            </a:r>
            <a:r>
              <a:rPr lang="de-DE" dirty="0" err="1"/>
              <a:t>items</a:t>
            </a:r>
            <a:r>
              <a:rPr lang="de-DE" dirty="0"/>
              <a:t>, </a:t>
            </a:r>
            <a:r>
              <a:rPr lang="de-DE" dirty="0" err="1"/>
              <a:t>stories</a:t>
            </a:r>
            <a:r>
              <a:rPr lang="de-DE" dirty="0"/>
              <a:t>, </a:t>
            </a:r>
            <a:r>
              <a:rPr lang="de-DE" dirty="0" err="1"/>
              <a:t>epics</a:t>
            </a:r>
            <a:r>
              <a:rPr lang="de-DE" dirty="0"/>
              <a:t>, </a:t>
            </a:r>
            <a:r>
              <a:rPr lang="de-DE" dirty="0" err="1"/>
              <a:t>features</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work</a:t>
            </a:r>
            <a:r>
              <a:rPr lang="de-DE" dirty="0"/>
              <a:t> on)</a:t>
            </a:r>
          </a:p>
          <a:p>
            <a:endParaRPr lang="de-DE" dirty="0"/>
          </a:p>
        </p:txBody>
      </p:sp>
    </p:spTree>
    <p:extLst>
      <p:ext uri="{BB962C8B-B14F-4D97-AF65-F5344CB8AC3E}">
        <p14:creationId xmlns:p14="http://schemas.microsoft.com/office/powerpoint/2010/main" val="344765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D520-A395-AE49-B5F3-605CB8CD12FC}"/>
              </a:ext>
            </a:extLst>
          </p:cNvPr>
          <p:cNvSpPr>
            <a:spLocks noGrp="1"/>
          </p:cNvSpPr>
          <p:nvPr>
            <p:ph type="title"/>
          </p:nvPr>
        </p:nvSpPr>
        <p:spPr/>
        <p:txBody>
          <a:bodyPr/>
          <a:lstStyle/>
          <a:p>
            <a:r>
              <a:rPr lang="de-DE" dirty="0" err="1"/>
              <a:t>Example</a:t>
            </a:r>
            <a:r>
              <a:rPr lang="de-DE" dirty="0"/>
              <a:t> </a:t>
            </a:r>
            <a:r>
              <a:rPr lang="de-DE" dirty="0" err="1"/>
              <a:t>setup</a:t>
            </a:r>
            <a:r>
              <a:rPr lang="de-DE" dirty="0"/>
              <a:t> </a:t>
            </a:r>
            <a:r>
              <a:rPr lang="de-DE" dirty="0" err="1"/>
              <a:t>Trello</a:t>
            </a:r>
            <a:endParaRPr lang="de-DE" dirty="0"/>
          </a:p>
        </p:txBody>
      </p:sp>
      <p:sp>
        <p:nvSpPr>
          <p:cNvPr id="5" name="Content Placeholder 4">
            <a:extLst>
              <a:ext uri="{FF2B5EF4-FFF2-40B4-BE49-F238E27FC236}">
                <a16:creationId xmlns:a16="http://schemas.microsoft.com/office/drawing/2014/main" id="{01887735-D22D-1444-A5E1-BB9A7CA10BC4}"/>
              </a:ext>
            </a:extLst>
          </p:cNvPr>
          <p:cNvSpPr>
            <a:spLocks noGrp="1"/>
          </p:cNvSpPr>
          <p:nvPr>
            <p:ph idx="1"/>
          </p:nvPr>
        </p:nvSpPr>
        <p:spPr/>
        <p:txBody>
          <a:bodyPr/>
          <a:lstStyle/>
          <a:p>
            <a:r>
              <a:rPr lang="de-DE" dirty="0"/>
              <a:t>Demo</a:t>
            </a:r>
          </a:p>
        </p:txBody>
      </p:sp>
    </p:spTree>
    <p:extLst>
      <p:ext uri="{BB962C8B-B14F-4D97-AF65-F5344CB8AC3E}">
        <p14:creationId xmlns:p14="http://schemas.microsoft.com/office/powerpoint/2010/main" val="3082009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410C-38B2-B54D-8AC3-405703CBF68A}"/>
              </a:ext>
            </a:extLst>
          </p:cNvPr>
          <p:cNvSpPr>
            <a:spLocks noGrp="1"/>
          </p:cNvSpPr>
          <p:nvPr>
            <p:ph type="title"/>
          </p:nvPr>
        </p:nvSpPr>
        <p:spPr/>
        <p:txBody>
          <a:bodyPr/>
          <a:lstStyle/>
          <a:p>
            <a:r>
              <a:rPr lang="de-DE" dirty="0"/>
              <a:t>Backup </a:t>
            </a:r>
            <a:r>
              <a:rPr lang="de-DE" dirty="0" err="1"/>
              <a:t>slides</a:t>
            </a:r>
            <a:r>
              <a:rPr lang="de-DE" dirty="0"/>
              <a:t> / additional </a:t>
            </a:r>
            <a:r>
              <a:rPr lang="de-DE" dirty="0" err="1"/>
              <a:t>information</a:t>
            </a:r>
            <a:endParaRPr lang="de-DE" dirty="0"/>
          </a:p>
        </p:txBody>
      </p:sp>
    </p:spTree>
    <p:extLst>
      <p:ext uri="{BB962C8B-B14F-4D97-AF65-F5344CB8AC3E}">
        <p14:creationId xmlns:p14="http://schemas.microsoft.com/office/powerpoint/2010/main" val="1079228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when using scrum</a:t>
            </a:r>
          </a:p>
        </p:txBody>
      </p:sp>
      <p:sp>
        <p:nvSpPr>
          <p:cNvPr id="3" name="Content Placeholder 2"/>
          <p:cNvSpPr>
            <a:spLocks noGrp="1"/>
          </p:cNvSpPr>
          <p:nvPr>
            <p:ph sz="half" idx="1"/>
          </p:nvPr>
        </p:nvSpPr>
        <p:spPr>
          <a:xfrm>
            <a:off x="1485900" y="1200151"/>
            <a:ext cx="5855677" cy="2894954"/>
          </a:xfrm>
        </p:spPr>
        <p:txBody>
          <a:bodyPr>
            <a:normAutofit fontScale="92500" lnSpcReduction="20000"/>
          </a:bodyPr>
          <a:lstStyle/>
          <a:p>
            <a:r>
              <a:rPr lang="en-US" dirty="0"/>
              <a:t>Product Owner has no or not much time</a:t>
            </a:r>
          </a:p>
          <a:p>
            <a:endParaRPr lang="en-US" dirty="0"/>
          </a:p>
          <a:p>
            <a:r>
              <a:rPr lang="en-US" dirty="0"/>
              <a:t>Not having a Scrum Master</a:t>
            </a:r>
          </a:p>
          <a:p>
            <a:endParaRPr lang="en-US" dirty="0"/>
          </a:p>
          <a:p>
            <a:r>
              <a:rPr lang="en-US" dirty="0"/>
              <a:t>Not doing the Retrospective</a:t>
            </a:r>
          </a:p>
          <a:p>
            <a:endParaRPr lang="en-US" dirty="0"/>
          </a:p>
          <a:p>
            <a:r>
              <a:rPr lang="en-US" dirty="0"/>
              <a:t>Long Dailies</a:t>
            </a:r>
          </a:p>
          <a:p>
            <a:endParaRPr lang="en-US" dirty="0"/>
          </a:p>
          <a:p>
            <a:r>
              <a:rPr lang="en-US" dirty="0"/>
              <a:t>Distributed Teams have impact on performance</a:t>
            </a:r>
          </a:p>
          <a:p>
            <a:endParaRPr lang="en-US" dirty="0"/>
          </a:p>
          <a:p>
            <a:endParaRPr lang="en-US" dirty="0"/>
          </a:p>
        </p:txBody>
      </p:sp>
    </p:spTree>
    <p:extLst>
      <p:ext uri="{BB962C8B-B14F-4D97-AF65-F5344CB8AC3E}">
        <p14:creationId xmlns:p14="http://schemas.microsoft.com/office/powerpoint/2010/main" val="1045493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taken serious</a:t>
            </a:r>
          </a:p>
        </p:txBody>
      </p:sp>
      <p:sp>
        <p:nvSpPr>
          <p:cNvPr id="3" name="Content Placeholder 2"/>
          <p:cNvSpPr>
            <a:spLocks noGrp="1"/>
          </p:cNvSpPr>
          <p:nvPr>
            <p:ph sz="half" idx="1"/>
          </p:nvPr>
        </p:nvSpPr>
        <p:spPr>
          <a:xfrm>
            <a:off x="1485900" y="1200151"/>
            <a:ext cx="5187461" cy="2894954"/>
          </a:xfrm>
        </p:spPr>
        <p:txBody>
          <a:bodyPr/>
          <a:lstStyle/>
          <a:p>
            <a:pPr marL="257175" lvl="1" indent="-257175">
              <a:buFont typeface="Arial"/>
              <a:buChar char="•"/>
            </a:pPr>
            <a:r>
              <a:rPr lang="en-US" dirty="0">
                <a:hlinkClick r:id="rId2"/>
              </a:rPr>
              <a:t>https://www.youtube.com/watch?v=P6v-I9VvTq4&amp;list=PL149018B659B36F9A&amp;index=1</a:t>
            </a:r>
            <a:r>
              <a:rPr lang="en-US" dirty="0"/>
              <a:t> </a:t>
            </a:r>
          </a:p>
          <a:p>
            <a:endParaRPr lang="en-US" dirty="0"/>
          </a:p>
        </p:txBody>
      </p:sp>
    </p:spTree>
    <p:extLst>
      <p:ext uri="{BB962C8B-B14F-4D97-AF65-F5344CB8AC3E}">
        <p14:creationId xmlns:p14="http://schemas.microsoft.com/office/powerpoint/2010/main" val="312926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Content Placeholder 2"/>
          <p:cNvSpPr>
            <a:spLocks noGrp="1"/>
          </p:cNvSpPr>
          <p:nvPr>
            <p:ph idx="1"/>
          </p:nvPr>
        </p:nvSpPr>
        <p:spPr>
          <a:xfrm>
            <a:off x="1485900" y="1200151"/>
            <a:ext cx="6172200" cy="3802673"/>
          </a:xfrm>
        </p:spPr>
        <p:txBody>
          <a:bodyPr>
            <a:normAutofit fontScale="92500" lnSpcReduction="20000"/>
          </a:bodyPr>
          <a:lstStyle/>
          <a:p>
            <a:r>
              <a:rPr lang="en-US" b="1" dirty="0"/>
              <a:t>Agile Product Management with Scrum (</a:t>
            </a:r>
            <a:r>
              <a:rPr lang="en-US" b="1" dirty="0" err="1"/>
              <a:t>Pichler</a:t>
            </a:r>
            <a:endParaRPr lang="en-US" dirty="0"/>
          </a:p>
          <a:p>
            <a:endParaRPr lang="en-US" b="1" dirty="0"/>
          </a:p>
          <a:p>
            <a:r>
              <a:rPr lang="en-US" b="1" dirty="0"/>
              <a:t>Scrum - </a:t>
            </a:r>
            <a:r>
              <a:rPr lang="en-US" b="1" dirty="0" err="1"/>
              <a:t>Agiles</a:t>
            </a:r>
            <a:r>
              <a:rPr lang="en-US" b="1" dirty="0"/>
              <a:t> </a:t>
            </a:r>
            <a:r>
              <a:rPr lang="en-US" b="1" dirty="0" err="1"/>
              <a:t>Projektmanagement</a:t>
            </a:r>
            <a:r>
              <a:rPr lang="en-US" b="1" dirty="0"/>
              <a:t> </a:t>
            </a:r>
            <a:r>
              <a:rPr lang="en-US" b="1" dirty="0" err="1"/>
              <a:t>erfolgreich</a:t>
            </a:r>
            <a:r>
              <a:rPr lang="en-US" b="1" dirty="0"/>
              <a:t> </a:t>
            </a:r>
            <a:r>
              <a:rPr lang="en-US" b="1" dirty="0" err="1"/>
              <a:t>einsetzen</a:t>
            </a:r>
            <a:r>
              <a:rPr lang="en-US" b="1" dirty="0"/>
              <a:t> (</a:t>
            </a:r>
            <a:r>
              <a:rPr lang="en-US" b="1" dirty="0" err="1"/>
              <a:t>Pichler</a:t>
            </a:r>
            <a:r>
              <a:rPr lang="en-US" b="1" dirty="0"/>
              <a:t>)</a:t>
            </a:r>
          </a:p>
          <a:p>
            <a:endParaRPr lang="en-US" b="1" dirty="0"/>
          </a:p>
          <a:p>
            <a:r>
              <a:rPr lang="en-US" b="1" dirty="0"/>
              <a:t>Agile Coaching (Davis /</a:t>
            </a:r>
            <a:r>
              <a:rPr lang="en-US" b="1" dirty="0" err="1"/>
              <a:t>Sedley</a:t>
            </a:r>
            <a:r>
              <a:rPr lang="en-US" b="1" dirty="0"/>
              <a:t>)</a:t>
            </a:r>
          </a:p>
          <a:p>
            <a:endParaRPr lang="en-US" dirty="0"/>
          </a:p>
          <a:p>
            <a:r>
              <a:rPr lang="en-US" b="1" dirty="0"/>
              <a:t>Agile Retrospectives: Making Good Teams </a:t>
            </a:r>
            <a:br>
              <a:rPr lang="en-US" b="1" dirty="0"/>
            </a:br>
            <a:r>
              <a:rPr lang="en-US" b="1" dirty="0"/>
              <a:t>Great (Derby / Larson)</a:t>
            </a:r>
          </a:p>
          <a:p>
            <a:endParaRPr lang="en-US" dirty="0"/>
          </a:p>
          <a:p>
            <a:endParaRPr lang="en-US" dirty="0"/>
          </a:p>
        </p:txBody>
      </p:sp>
      <p:pic>
        <p:nvPicPr>
          <p:cNvPr id="4" name="Picture 3"/>
          <p:cNvPicPr>
            <a:picLocks noChangeAspect="1"/>
          </p:cNvPicPr>
          <p:nvPr/>
        </p:nvPicPr>
        <p:blipFill>
          <a:blip r:embed="rId2"/>
          <a:stretch>
            <a:fillRect/>
          </a:stretch>
        </p:blipFill>
        <p:spPr>
          <a:xfrm>
            <a:off x="7141812" y="1460850"/>
            <a:ext cx="795443" cy="1150434"/>
          </a:xfrm>
          <a:prstGeom prst="rect">
            <a:avLst/>
          </a:prstGeom>
        </p:spPr>
      </p:pic>
      <p:pic>
        <p:nvPicPr>
          <p:cNvPr id="5" name="Picture 4"/>
          <p:cNvPicPr>
            <a:picLocks noChangeAspect="1"/>
          </p:cNvPicPr>
          <p:nvPr/>
        </p:nvPicPr>
        <p:blipFill>
          <a:blip r:embed="rId3"/>
          <a:stretch>
            <a:fillRect/>
          </a:stretch>
        </p:blipFill>
        <p:spPr>
          <a:xfrm>
            <a:off x="7056216" y="2613373"/>
            <a:ext cx="966633" cy="1162814"/>
          </a:xfrm>
          <a:prstGeom prst="rect">
            <a:avLst/>
          </a:prstGeom>
        </p:spPr>
      </p:pic>
      <p:pic>
        <p:nvPicPr>
          <p:cNvPr id="6" name="Picture 5"/>
          <p:cNvPicPr>
            <a:picLocks noChangeAspect="1"/>
          </p:cNvPicPr>
          <p:nvPr/>
        </p:nvPicPr>
        <p:blipFill>
          <a:blip r:embed="rId4"/>
          <a:stretch>
            <a:fillRect/>
          </a:stretch>
        </p:blipFill>
        <p:spPr>
          <a:xfrm>
            <a:off x="7013494" y="3845495"/>
            <a:ext cx="961526" cy="1158374"/>
          </a:xfrm>
          <a:prstGeom prst="rect">
            <a:avLst/>
          </a:prstGeom>
        </p:spPr>
      </p:pic>
      <p:pic>
        <p:nvPicPr>
          <p:cNvPr id="7" name="Picture 6"/>
          <p:cNvPicPr>
            <a:picLocks noChangeAspect="1"/>
          </p:cNvPicPr>
          <p:nvPr/>
        </p:nvPicPr>
        <p:blipFill>
          <a:blip r:embed="rId5"/>
          <a:stretch>
            <a:fillRect/>
          </a:stretch>
        </p:blipFill>
        <p:spPr>
          <a:xfrm>
            <a:off x="7141812" y="136248"/>
            <a:ext cx="821184" cy="1246310"/>
          </a:xfrm>
          <a:prstGeom prst="rect">
            <a:avLst/>
          </a:prstGeom>
        </p:spPr>
      </p:pic>
    </p:spTree>
    <p:extLst>
      <p:ext uri="{BB962C8B-B14F-4D97-AF65-F5344CB8AC3E}">
        <p14:creationId xmlns:p14="http://schemas.microsoft.com/office/powerpoint/2010/main" val="298946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Scrum?</a:t>
            </a:r>
          </a:p>
        </p:txBody>
      </p:sp>
      <p:sp>
        <p:nvSpPr>
          <p:cNvPr id="3" name="Content Placeholder 2"/>
          <p:cNvSpPr>
            <a:spLocks noGrp="1"/>
          </p:cNvSpPr>
          <p:nvPr>
            <p:ph idx="1"/>
          </p:nvPr>
        </p:nvSpPr>
        <p:spPr/>
        <p:txBody>
          <a:bodyPr>
            <a:normAutofit fontScale="92500" lnSpcReduction="20000"/>
          </a:bodyPr>
          <a:lstStyle/>
          <a:p>
            <a:r>
              <a:rPr lang="en-US" dirty="0"/>
              <a:t>Self organized teams</a:t>
            </a:r>
          </a:p>
          <a:p>
            <a:r>
              <a:rPr lang="en-US" dirty="0"/>
              <a:t>Transparency</a:t>
            </a:r>
          </a:p>
          <a:p>
            <a:r>
              <a:rPr lang="en-US" dirty="0"/>
              <a:t>Continuous improvement (Inspect and Adapt)</a:t>
            </a:r>
          </a:p>
          <a:p>
            <a:r>
              <a:rPr lang="en-US" dirty="0"/>
              <a:t>Priorities set by business</a:t>
            </a:r>
          </a:p>
          <a:p>
            <a:r>
              <a:rPr lang="en-US" dirty="0"/>
              <a:t>Iterative steps (Sprints)</a:t>
            </a:r>
          </a:p>
          <a:p>
            <a:r>
              <a:rPr lang="en-US" dirty="0"/>
              <a:t>Requirements in backlog</a:t>
            </a:r>
          </a:p>
          <a:p>
            <a:r>
              <a:rPr lang="en-US" dirty="0"/>
              <a:t>No specific development method recommended</a:t>
            </a:r>
          </a:p>
          <a:p>
            <a:r>
              <a:rPr lang="en-US" dirty="0"/>
              <a:t>Few but strict rules</a:t>
            </a:r>
          </a:p>
        </p:txBody>
      </p:sp>
    </p:spTree>
    <p:extLst>
      <p:ext uri="{BB962C8B-B14F-4D97-AF65-F5344CB8AC3E}">
        <p14:creationId xmlns:p14="http://schemas.microsoft.com/office/powerpoint/2010/main" val="84181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Misunderstandings</a:t>
            </a:r>
          </a:p>
        </p:txBody>
      </p:sp>
      <p:sp>
        <p:nvSpPr>
          <p:cNvPr id="3" name="Content Placeholder 2"/>
          <p:cNvSpPr>
            <a:spLocks noGrp="1"/>
          </p:cNvSpPr>
          <p:nvPr>
            <p:ph idx="1"/>
          </p:nvPr>
        </p:nvSpPr>
        <p:spPr>
          <a:xfrm>
            <a:off x="1485900" y="899556"/>
            <a:ext cx="6172200" cy="3175177"/>
          </a:xfrm>
        </p:spPr>
        <p:txBody>
          <a:bodyPr/>
          <a:lstStyle/>
          <a:p>
            <a:r>
              <a:rPr lang="en-US" dirty="0"/>
              <a:t>Agile/Scrum is NOT:</a:t>
            </a:r>
          </a:p>
          <a:p>
            <a:pPr lvl="1"/>
            <a:r>
              <a:rPr lang="en-US" sz="1800" dirty="0"/>
              <a:t>“Just start to work”</a:t>
            </a:r>
          </a:p>
          <a:p>
            <a:pPr lvl="1"/>
            <a:r>
              <a:rPr lang="en-US" sz="1800" dirty="0"/>
              <a:t>Everybody can do what she/he wants</a:t>
            </a:r>
          </a:p>
          <a:p>
            <a:pPr lvl="1"/>
            <a:r>
              <a:rPr lang="en-US" sz="1800" dirty="0"/>
              <a:t>There are no rules</a:t>
            </a:r>
          </a:p>
          <a:p>
            <a:pPr lvl="1"/>
            <a:r>
              <a:rPr lang="en-US" sz="1800" dirty="0"/>
              <a:t>Nobody needs processes</a:t>
            </a:r>
          </a:p>
          <a:p>
            <a:pPr lvl="1"/>
            <a:r>
              <a:rPr lang="mr-IN" sz="1800" dirty="0"/>
              <a:t>…</a:t>
            </a:r>
            <a:endParaRPr lang="en-US" sz="1800" dirty="0"/>
          </a:p>
        </p:txBody>
      </p:sp>
      <p:pic>
        <p:nvPicPr>
          <p:cNvPr id="5" name="Picture 4"/>
          <p:cNvPicPr>
            <a:picLocks noChangeAspect="1"/>
          </p:cNvPicPr>
          <p:nvPr/>
        </p:nvPicPr>
        <p:blipFill>
          <a:blip r:embed="rId2"/>
          <a:stretch>
            <a:fillRect/>
          </a:stretch>
        </p:blipFill>
        <p:spPr>
          <a:xfrm>
            <a:off x="1143000" y="2998511"/>
            <a:ext cx="6858000" cy="2152443"/>
          </a:xfrm>
          <a:prstGeom prst="rect">
            <a:avLst/>
          </a:prstGeom>
        </p:spPr>
      </p:pic>
    </p:spTree>
    <p:extLst>
      <p:ext uri="{BB962C8B-B14F-4D97-AF65-F5344CB8AC3E}">
        <p14:creationId xmlns:p14="http://schemas.microsoft.com/office/powerpoint/2010/main" val="194898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0" cy="2894954"/>
          </a:xfrm>
        </p:spPr>
        <p:txBody>
          <a:bodyPr/>
          <a:lstStyle/>
          <a:p>
            <a:endParaRPr lang="en-US" dirty="0"/>
          </a:p>
        </p:txBody>
      </p:sp>
      <p:pic>
        <p:nvPicPr>
          <p:cNvPr id="5" name="Picture 4"/>
          <p:cNvPicPr>
            <a:picLocks noChangeAspect="1"/>
          </p:cNvPicPr>
          <p:nvPr/>
        </p:nvPicPr>
        <p:blipFill>
          <a:blip r:embed="rId3"/>
          <a:stretch>
            <a:fillRect/>
          </a:stretch>
        </p:blipFill>
        <p:spPr>
          <a:xfrm>
            <a:off x="1143000" y="102501"/>
            <a:ext cx="6942561" cy="4896820"/>
          </a:xfrm>
          <a:prstGeom prst="rect">
            <a:avLst/>
          </a:prstGeom>
        </p:spPr>
      </p:pic>
      <p:sp>
        <p:nvSpPr>
          <p:cNvPr id="6" name="TextBox 5"/>
          <p:cNvSpPr txBox="1"/>
          <p:nvPr/>
        </p:nvSpPr>
        <p:spPr>
          <a:xfrm>
            <a:off x="7048006" y="4895446"/>
            <a:ext cx="1220189" cy="230832"/>
          </a:xfrm>
          <a:prstGeom prst="rect">
            <a:avLst/>
          </a:prstGeom>
          <a:noFill/>
        </p:spPr>
        <p:txBody>
          <a:bodyPr wrap="square" rtlCol="0">
            <a:spAutoFit/>
          </a:bodyPr>
          <a:lstStyle/>
          <a:p>
            <a:r>
              <a:rPr lang="en-US" sz="900" dirty="0"/>
              <a:t>By </a:t>
            </a:r>
            <a:r>
              <a:rPr lang="en-US" sz="900" dirty="0" err="1"/>
              <a:t>Shenhar</a:t>
            </a:r>
            <a:r>
              <a:rPr lang="en-US" sz="900" dirty="0"/>
              <a:t>/</a:t>
            </a:r>
            <a:r>
              <a:rPr lang="en-US" sz="900" dirty="0" err="1"/>
              <a:t>Dvir</a:t>
            </a:r>
            <a:endParaRPr lang="en-US" sz="900" dirty="0"/>
          </a:p>
        </p:txBody>
      </p:sp>
      <p:sp>
        <p:nvSpPr>
          <p:cNvPr id="4" name="TextBox 3"/>
          <p:cNvSpPr txBox="1"/>
          <p:nvPr/>
        </p:nvSpPr>
        <p:spPr>
          <a:xfrm>
            <a:off x="3204118" y="4660447"/>
            <a:ext cx="1170878" cy="300082"/>
          </a:xfrm>
          <a:prstGeom prst="rect">
            <a:avLst/>
          </a:prstGeom>
          <a:solidFill>
            <a:schemeClr val="bg1"/>
          </a:solidFill>
        </p:spPr>
        <p:txBody>
          <a:bodyPr wrap="square" rtlCol="0">
            <a:spAutoFit/>
          </a:bodyPr>
          <a:lstStyle>
            <a:defPPr>
              <a:defRPr lang="nl-NL"/>
            </a:defPPr>
          </a:lstStyle>
          <a:p>
            <a:r>
              <a:rPr lang="en-US" sz="1350"/>
              <a:t>Time Pressure</a:t>
            </a:r>
          </a:p>
        </p:txBody>
      </p:sp>
      <p:sp>
        <p:nvSpPr>
          <p:cNvPr id="7" name="TextBox 6"/>
          <p:cNvSpPr txBox="1"/>
          <p:nvPr/>
        </p:nvSpPr>
        <p:spPr>
          <a:xfrm>
            <a:off x="7048006" y="2702537"/>
            <a:ext cx="1037556" cy="507831"/>
          </a:xfrm>
          <a:prstGeom prst="rect">
            <a:avLst/>
          </a:prstGeom>
          <a:solidFill>
            <a:schemeClr val="bg1"/>
          </a:solidFill>
        </p:spPr>
        <p:txBody>
          <a:bodyPr wrap="square" rtlCol="0">
            <a:spAutoFit/>
          </a:bodyPr>
          <a:lstStyle>
            <a:defPPr>
              <a:defRPr lang="nl-NL"/>
            </a:defPPr>
          </a:lstStyle>
          <a:p>
            <a:r>
              <a:rPr lang="en-US" sz="1350" dirty="0"/>
              <a:t>Innovation/</a:t>
            </a:r>
            <a:r>
              <a:rPr lang="en-US" sz="1350" dirty="0" err="1"/>
              <a:t>Novelity</a:t>
            </a:r>
            <a:endParaRPr lang="en-US" sz="1350" dirty="0"/>
          </a:p>
        </p:txBody>
      </p:sp>
      <p:sp>
        <p:nvSpPr>
          <p:cNvPr id="8" name="TextBox 7"/>
          <p:cNvSpPr txBox="1"/>
          <p:nvPr/>
        </p:nvSpPr>
        <p:spPr>
          <a:xfrm>
            <a:off x="3032205" y="102500"/>
            <a:ext cx="1431071" cy="300082"/>
          </a:xfrm>
          <a:prstGeom prst="rect">
            <a:avLst/>
          </a:prstGeom>
          <a:solidFill>
            <a:schemeClr val="bg1"/>
          </a:solidFill>
        </p:spPr>
        <p:txBody>
          <a:bodyPr wrap="square" rtlCol="0">
            <a:spAutoFit/>
          </a:bodyPr>
          <a:lstStyle>
            <a:defPPr>
              <a:defRPr lang="nl-NL"/>
            </a:defPPr>
          </a:lstStyle>
          <a:p>
            <a:r>
              <a:rPr lang="en-US" sz="1350" dirty="0"/>
              <a:t>Technology Level</a:t>
            </a:r>
          </a:p>
        </p:txBody>
      </p:sp>
      <p:sp>
        <p:nvSpPr>
          <p:cNvPr id="9" name="TextBox 8"/>
          <p:cNvSpPr txBox="1"/>
          <p:nvPr/>
        </p:nvSpPr>
        <p:spPr>
          <a:xfrm>
            <a:off x="1143000" y="1954786"/>
            <a:ext cx="1431071" cy="300082"/>
          </a:xfrm>
          <a:prstGeom prst="rect">
            <a:avLst/>
          </a:prstGeom>
          <a:solidFill>
            <a:schemeClr val="bg1"/>
          </a:solidFill>
        </p:spPr>
        <p:txBody>
          <a:bodyPr wrap="square" rtlCol="0">
            <a:spAutoFit/>
          </a:bodyPr>
          <a:lstStyle/>
          <a:p>
            <a:r>
              <a:rPr lang="en-US" sz="1350" dirty="0"/>
              <a:t>Complexity</a:t>
            </a:r>
          </a:p>
        </p:txBody>
      </p:sp>
      <p:sp>
        <p:nvSpPr>
          <p:cNvPr id="2" name="Title 1"/>
          <p:cNvSpPr>
            <a:spLocks noGrp="1"/>
          </p:cNvSpPr>
          <p:nvPr>
            <p:ph type="title"/>
          </p:nvPr>
        </p:nvSpPr>
        <p:spPr/>
        <p:txBody>
          <a:bodyPr/>
          <a:lstStyle/>
          <a:p>
            <a:r>
              <a:rPr lang="en-US" dirty="0"/>
              <a:t>Scrum Project profile</a:t>
            </a:r>
          </a:p>
        </p:txBody>
      </p:sp>
    </p:spTree>
    <p:extLst>
      <p:ext uri="{BB962C8B-B14F-4D97-AF65-F5344CB8AC3E}">
        <p14:creationId xmlns:p14="http://schemas.microsoft.com/office/powerpoint/2010/main" val="276250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2555747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Roles</a:t>
            </a:r>
          </a:p>
        </p:txBody>
      </p:sp>
      <p:sp>
        <p:nvSpPr>
          <p:cNvPr id="3" name="Content Placeholder 2"/>
          <p:cNvSpPr>
            <a:spLocks noGrp="1"/>
          </p:cNvSpPr>
          <p:nvPr>
            <p:ph sz="half" idx="1"/>
          </p:nvPr>
        </p:nvSpPr>
        <p:spPr>
          <a:xfrm>
            <a:off x="1485900" y="2158150"/>
            <a:ext cx="1689480" cy="1936955"/>
          </a:xfrm>
        </p:spPr>
        <p:txBody>
          <a:bodyPr>
            <a:normAutofit fontScale="92500" lnSpcReduction="20000"/>
          </a:bodyPr>
          <a:lstStyle/>
          <a:p>
            <a:r>
              <a:rPr lang="en-US" dirty="0"/>
              <a:t>Product Backlog</a:t>
            </a:r>
          </a:p>
          <a:p>
            <a:r>
              <a:rPr lang="en-US" dirty="0"/>
              <a:t>Business Value</a:t>
            </a:r>
          </a:p>
          <a:p>
            <a:r>
              <a:rPr lang="en-US" dirty="0"/>
              <a:t>Contact person for team</a:t>
            </a:r>
          </a:p>
        </p:txBody>
      </p:sp>
      <p:pic>
        <p:nvPicPr>
          <p:cNvPr id="8" name="Picture 7"/>
          <p:cNvPicPr>
            <a:picLocks noChangeAspect="1"/>
          </p:cNvPicPr>
          <p:nvPr/>
        </p:nvPicPr>
        <p:blipFill>
          <a:blip r:embed="rId3"/>
          <a:stretch>
            <a:fillRect/>
          </a:stretch>
        </p:blipFill>
        <p:spPr>
          <a:xfrm>
            <a:off x="1368124" y="929820"/>
            <a:ext cx="1807256" cy="1181171"/>
          </a:xfrm>
          <a:prstGeom prst="rect">
            <a:avLst/>
          </a:prstGeom>
        </p:spPr>
      </p:pic>
      <p:pic>
        <p:nvPicPr>
          <p:cNvPr id="9" name="Picture 8"/>
          <p:cNvPicPr>
            <a:picLocks noChangeAspect="1"/>
          </p:cNvPicPr>
          <p:nvPr/>
        </p:nvPicPr>
        <p:blipFill>
          <a:blip r:embed="rId4"/>
          <a:stretch>
            <a:fillRect/>
          </a:stretch>
        </p:blipFill>
        <p:spPr>
          <a:xfrm>
            <a:off x="3523756" y="893453"/>
            <a:ext cx="1774949" cy="1181171"/>
          </a:xfrm>
          <a:prstGeom prst="rect">
            <a:avLst/>
          </a:prstGeom>
        </p:spPr>
      </p:pic>
      <p:pic>
        <p:nvPicPr>
          <p:cNvPr id="10" name="Picture 9"/>
          <p:cNvPicPr>
            <a:picLocks noChangeAspect="1"/>
          </p:cNvPicPr>
          <p:nvPr/>
        </p:nvPicPr>
        <p:blipFill>
          <a:blip r:embed="rId5"/>
          <a:stretch>
            <a:fillRect/>
          </a:stretch>
        </p:blipFill>
        <p:spPr>
          <a:xfrm>
            <a:off x="5647081" y="893453"/>
            <a:ext cx="1808796" cy="1229721"/>
          </a:xfrm>
          <a:prstGeom prst="rect">
            <a:avLst/>
          </a:prstGeom>
        </p:spPr>
      </p:pic>
      <p:sp>
        <p:nvSpPr>
          <p:cNvPr id="11" name="Content Placeholder 2"/>
          <p:cNvSpPr>
            <a:spLocks noGrp="1"/>
          </p:cNvSpPr>
          <p:nvPr>
            <p:ph sz="half" idx="1"/>
          </p:nvPr>
        </p:nvSpPr>
        <p:spPr>
          <a:xfrm>
            <a:off x="3523756" y="2144794"/>
            <a:ext cx="1774949" cy="1936955"/>
          </a:xfrm>
        </p:spPr>
        <p:txBody>
          <a:bodyPr>
            <a:normAutofit fontScale="85000" lnSpcReduction="20000"/>
          </a:bodyPr>
          <a:lstStyle/>
          <a:p>
            <a:r>
              <a:rPr lang="en-US" dirty="0"/>
              <a:t>Estimations</a:t>
            </a:r>
          </a:p>
          <a:p>
            <a:r>
              <a:rPr lang="en-US" dirty="0"/>
              <a:t>Delivers releasable increments</a:t>
            </a:r>
          </a:p>
          <a:p>
            <a:r>
              <a:rPr lang="en-US" dirty="0"/>
              <a:t>Interdisciplinary</a:t>
            </a:r>
          </a:p>
          <a:p>
            <a:r>
              <a:rPr lang="en-US" dirty="0"/>
              <a:t>Self organizing</a:t>
            </a:r>
          </a:p>
          <a:p>
            <a:endParaRPr lang="en-US" dirty="0"/>
          </a:p>
          <a:p>
            <a:endParaRPr lang="en-US" dirty="0"/>
          </a:p>
          <a:p>
            <a:endParaRPr lang="en-US" dirty="0"/>
          </a:p>
          <a:p>
            <a:endParaRPr lang="en-US" dirty="0"/>
          </a:p>
        </p:txBody>
      </p:sp>
      <p:sp>
        <p:nvSpPr>
          <p:cNvPr id="12" name="Content Placeholder 2"/>
          <p:cNvSpPr>
            <a:spLocks noGrp="1"/>
          </p:cNvSpPr>
          <p:nvPr>
            <p:ph sz="half" idx="1"/>
          </p:nvPr>
        </p:nvSpPr>
        <p:spPr>
          <a:xfrm>
            <a:off x="5766397" y="2172537"/>
            <a:ext cx="1689480" cy="1936955"/>
          </a:xfrm>
        </p:spPr>
        <p:txBody>
          <a:bodyPr>
            <a:normAutofit fontScale="85000" lnSpcReduction="20000"/>
          </a:bodyPr>
          <a:lstStyle/>
          <a:p>
            <a:r>
              <a:rPr lang="en-US" dirty="0"/>
              <a:t>Ensures process</a:t>
            </a:r>
          </a:p>
          <a:p>
            <a:r>
              <a:rPr lang="en-US" dirty="0"/>
              <a:t>Helps removing impediments</a:t>
            </a:r>
          </a:p>
          <a:p>
            <a:r>
              <a:rPr lang="en-US" dirty="0"/>
              <a:t>Moderation</a:t>
            </a:r>
          </a:p>
          <a:p>
            <a:r>
              <a:rPr lang="en-US" dirty="0"/>
              <a:t>Coaching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1753474"/>
      </p:ext>
    </p:extLst>
  </p:cSld>
  <p:clrMapOvr>
    <a:masterClrMapping/>
  </p:clrMapOvr>
</p:sld>
</file>

<file path=ppt/theme/theme1.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4108D1C3E0174AAF2DAE51D9DE7EC2" ma:contentTypeVersion="0" ma:contentTypeDescription="Een nieuw document maken." ma:contentTypeScope="" ma:versionID="e24f76d7c4ba8d44ff0599311245dd71">
  <xsd:schema xmlns:xsd="http://www.w3.org/2001/XMLSchema" xmlns:p="http://schemas.microsoft.com/office/2006/metadata/properties" targetNamespace="http://schemas.microsoft.com/office/2006/metadata/properties" ma:root="true" ma:fieldsID="b118b0825d757084c8d1e1ffd33f20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A618FD5-6467-4020-86B5-858A6C88C86C}">
  <ds:schemaRefs>
    <ds:schemaRef ds:uri="http://purl.org/dc/elements/1.1/"/>
    <ds:schemaRef ds:uri="http://schemas.microsoft.com/office/2006/metadata/properties"/>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BFFDC6EF-DDB9-4CA7-A08F-5A6BD9ADD7D0}">
  <ds:schemaRefs>
    <ds:schemaRef ds:uri="http://schemas.microsoft.com/sharepoint/v3/contenttype/forms"/>
  </ds:schemaRefs>
</ds:datastoreItem>
</file>

<file path=customXml/itemProps3.xml><?xml version="1.0" encoding="utf-8"?>
<ds:datastoreItem xmlns:ds="http://schemas.openxmlformats.org/officeDocument/2006/customXml" ds:itemID="{9B0FA3AF-145D-4AA2-A80F-1F56481A6B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1136</TotalTime>
  <Words>1986</Words>
  <Application>Microsoft Macintosh PowerPoint</Application>
  <PresentationFormat>On-screen Show (16:9)</PresentationFormat>
  <Paragraphs>341</Paragraphs>
  <Slides>48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Courier New</vt:lpstr>
      <vt:lpstr>Fontys Frutiger</vt:lpstr>
      <vt:lpstr>Aangepast ontwerp</vt:lpstr>
      <vt:lpstr>PRJ3   Scrum Introduction / Recap</vt:lpstr>
      <vt:lpstr>Agenda</vt:lpstr>
      <vt:lpstr>What is Agile?</vt:lpstr>
      <vt:lpstr>What is Scrum?</vt:lpstr>
      <vt:lpstr>What is Scrum?</vt:lpstr>
      <vt:lpstr>Scrum Misunderstandings</vt:lpstr>
      <vt:lpstr>Scrum Project profile</vt:lpstr>
      <vt:lpstr>The Roles</vt:lpstr>
      <vt:lpstr>Scrum Roles</vt:lpstr>
      <vt:lpstr>The Roles</vt:lpstr>
      <vt:lpstr>Product backlog / Product Owner</vt:lpstr>
      <vt:lpstr>Product Backlog Items as User Stories</vt:lpstr>
      <vt:lpstr>Product Backlog Items as User Stories</vt:lpstr>
      <vt:lpstr>Product Backlog examples</vt:lpstr>
      <vt:lpstr>The Roles</vt:lpstr>
      <vt:lpstr>Sprint Planning Meeting</vt:lpstr>
      <vt:lpstr>Estimation</vt:lpstr>
      <vt:lpstr>Sprint Planning  examples</vt:lpstr>
      <vt:lpstr>PowerPoint Presentation</vt:lpstr>
      <vt:lpstr>PowerPoint Presentation</vt:lpstr>
      <vt:lpstr>Sprint Backlog Examples</vt:lpstr>
      <vt:lpstr>Sprint Backlog Examples</vt:lpstr>
      <vt:lpstr>The Roles</vt:lpstr>
      <vt:lpstr>Sprint and Daily Meetings</vt:lpstr>
      <vt:lpstr>Sprint Review Meeting</vt:lpstr>
      <vt:lpstr>Sprint Review Examples</vt:lpstr>
      <vt:lpstr>PowerPoint Presentation</vt:lpstr>
      <vt:lpstr>PowerPoint Presentation</vt:lpstr>
      <vt:lpstr>Definition of Done</vt:lpstr>
      <vt:lpstr>Definition of Done</vt:lpstr>
      <vt:lpstr>The Roles</vt:lpstr>
      <vt:lpstr>Sprint Retrospective</vt:lpstr>
      <vt:lpstr>PowerPoint Presentation</vt:lpstr>
      <vt:lpstr>PowerPoint Presentation</vt:lpstr>
      <vt:lpstr>Sprint Retrospective</vt:lpstr>
      <vt:lpstr>The Roles</vt:lpstr>
      <vt:lpstr>Burndown chart</vt:lpstr>
      <vt:lpstr>How to estimate?</vt:lpstr>
      <vt:lpstr>How to estimate?</vt:lpstr>
      <vt:lpstr>How to start?</vt:lpstr>
      <vt:lpstr>Schedule</vt:lpstr>
      <vt:lpstr>What to do today and in the project week?</vt:lpstr>
      <vt:lpstr>What to do today and in the project week?</vt:lpstr>
      <vt:lpstr>Example setup Trello</vt:lpstr>
      <vt:lpstr>Backup slides / additional information</vt:lpstr>
      <vt:lpstr>Issues when using scrum</vt:lpstr>
      <vt:lpstr>Scrum taken serious</vt:lpstr>
      <vt:lpstr>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Vincent van Brink</dc:creator>
  <cp:lastModifiedBy>Sobek,Stefan S.</cp:lastModifiedBy>
  <cp:revision>111</cp:revision>
  <cp:lastPrinted>2019-09-04T09:35:05Z</cp:lastPrinted>
  <dcterms:created xsi:type="dcterms:W3CDTF">2014-08-06T13:54:14Z</dcterms:created>
  <dcterms:modified xsi:type="dcterms:W3CDTF">2019-10-25T08:41:16Z</dcterms:modified>
</cp:coreProperties>
</file>